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 id="2147483868" r:id="rId2"/>
  </p:sldMasterIdLst>
  <p:notesMasterIdLst>
    <p:notesMasterId r:id="rId69"/>
  </p:notesMasterIdLst>
  <p:handoutMasterIdLst>
    <p:handoutMasterId r:id="rId70"/>
  </p:handoutMasterIdLst>
  <p:sldIdLst>
    <p:sldId id="265" r:id="rId3"/>
    <p:sldId id="266" r:id="rId4"/>
    <p:sldId id="385" r:id="rId5"/>
    <p:sldId id="331" r:id="rId6"/>
    <p:sldId id="369" r:id="rId7"/>
    <p:sldId id="386" r:id="rId8"/>
    <p:sldId id="387" r:id="rId9"/>
    <p:sldId id="390" r:id="rId10"/>
    <p:sldId id="388" r:id="rId11"/>
    <p:sldId id="389" r:id="rId12"/>
    <p:sldId id="393" r:id="rId13"/>
    <p:sldId id="394" r:id="rId14"/>
    <p:sldId id="432" r:id="rId15"/>
    <p:sldId id="425" r:id="rId16"/>
    <p:sldId id="426" r:id="rId17"/>
    <p:sldId id="427" r:id="rId18"/>
    <p:sldId id="428" r:id="rId19"/>
    <p:sldId id="430" r:id="rId20"/>
    <p:sldId id="429" r:id="rId21"/>
    <p:sldId id="431" r:id="rId22"/>
    <p:sldId id="444" r:id="rId23"/>
    <p:sldId id="397" r:id="rId24"/>
    <p:sldId id="398" r:id="rId25"/>
    <p:sldId id="433" r:id="rId26"/>
    <p:sldId id="412" r:id="rId27"/>
    <p:sldId id="413" r:id="rId28"/>
    <p:sldId id="414" r:id="rId29"/>
    <p:sldId id="415" r:id="rId30"/>
    <p:sldId id="416" r:id="rId31"/>
    <p:sldId id="417" r:id="rId32"/>
    <p:sldId id="418" r:id="rId33"/>
    <p:sldId id="419" r:id="rId34"/>
    <p:sldId id="420" r:id="rId35"/>
    <p:sldId id="421" r:id="rId36"/>
    <p:sldId id="422" r:id="rId37"/>
    <p:sldId id="423" r:id="rId38"/>
    <p:sldId id="424" r:id="rId39"/>
    <p:sldId id="395" r:id="rId40"/>
    <p:sldId id="396" r:id="rId41"/>
    <p:sldId id="434" r:id="rId42"/>
    <p:sldId id="399" r:id="rId43"/>
    <p:sldId id="400" r:id="rId44"/>
    <p:sldId id="401" r:id="rId45"/>
    <p:sldId id="402" r:id="rId46"/>
    <p:sldId id="403" r:id="rId47"/>
    <p:sldId id="404" r:id="rId48"/>
    <p:sldId id="405" r:id="rId49"/>
    <p:sldId id="406" r:id="rId50"/>
    <p:sldId id="407" r:id="rId51"/>
    <p:sldId id="408" r:id="rId52"/>
    <p:sldId id="411" r:id="rId53"/>
    <p:sldId id="409" r:id="rId54"/>
    <p:sldId id="410" r:id="rId55"/>
    <p:sldId id="391" r:id="rId56"/>
    <p:sldId id="392" r:id="rId57"/>
    <p:sldId id="435" r:id="rId58"/>
    <p:sldId id="437" r:id="rId59"/>
    <p:sldId id="436" r:id="rId60"/>
    <p:sldId id="438" r:id="rId61"/>
    <p:sldId id="446" r:id="rId62"/>
    <p:sldId id="439" r:id="rId63"/>
    <p:sldId id="445" r:id="rId64"/>
    <p:sldId id="441" r:id="rId65"/>
    <p:sldId id="443" r:id="rId66"/>
    <p:sldId id="326" r:id="rId67"/>
    <p:sldId id="261" r:id="rId68"/>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86236" autoAdjust="0"/>
  </p:normalViewPr>
  <p:slideViewPr>
    <p:cSldViewPr snapToGrid="0">
      <p:cViewPr varScale="1">
        <p:scale>
          <a:sx n="141" d="100"/>
          <a:sy n="141" d="100"/>
        </p:scale>
        <p:origin x="1360" y="184"/>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3/13/20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3/13/20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3220294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58184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203179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427757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1685077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270876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53981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90609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1774398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385363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990868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3433544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108844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1767336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107723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1759821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671162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487618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720731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2411638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274882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3346229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086073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768650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177207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380559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3220556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3411541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311629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4203046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39270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418918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840182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631360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4046245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3581378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2251750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1221929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973964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3556670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1294843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2012719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1333722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3846800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2629239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645635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590082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7283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656018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211659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3002501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3125510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3104196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0730001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20294693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238912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2863577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81423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7.sv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23.png"/><Relationship Id="rId4" Type="http://schemas.openxmlformats.org/officeDocument/2006/relationships/image" Target="../media/image17.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17.svg"/></Relationships>
</file>

<file path=ppt/slideLayouts/_rels/slideLayout7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7.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7.sv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004" y="4305300"/>
            <a:ext cx="3010646" cy="403165"/>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325279"/>
            <a:ext cx="2153912" cy="2403798"/>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0" y="1905233"/>
            <a:ext cx="3189554" cy="2595646"/>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3889775"/>
            <a:ext cx="2751941" cy="1253725"/>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2920401"/>
            <a:ext cx="2262404" cy="2223100"/>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685027" y="4618629"/>
            <a:ext cx="1172582" cy="526459"/>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2671762" y="554926"/>
            <a:ext cx="5957888" cy="1661993"/>
          </a:xfrm>
        </p:spPr>
        <p:txBody>
          <a:bodyPr anchor="b"/>
          <a:lstStyle>
            <a:lvl1pPr algn="l">
              <a:lnSpc>
                <a:spcPct val="80000"/>
              </a:lnSpc>
              <a:defRPr sz="4500" spc="-113"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2671762" y="2285974"/>
            <a:ext cx="5957888" cy="263149"/>
          </a:xfrm>
        </p:spPr>
        <p:txBody>
          <a:bodyPr wrap="square">
            <a:spAutoFit/>
          </a:bodyPr>
          <a:lstStyle>
            <a:lvl1pPr marL="0" indent="0" algn="l">
              <a:buNone/>
              <a:defRPr sz="1800" spc="-2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2671762" y="3273166"/>
            <a:ext cx="5957888"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2671762" y="3562906"/>
            <a:ext cx="5957888" cy="172451"/>
          </a:xfrm>
        </p:spPr>
        <p:txBody>
          <a:bodyPr wrap="square" anchor="t">
            <a:spAutoFit/>
          </a:bodyPr>
          <a:lstStyle>
            <a:lvl1pPr marL="0" indent="0" algn="l">
              <a:lnSpc>
                <a:spcPct val="83000"/>
              </a:lnSpc>
              <a:spcBef>
                <a:spcPts val="0"/>
              </a:spcBef>
              <a:spcAft>
                <a:spcPts val="0"/>
              </a:spcAft>
              <a:buNone/>
              <a:defRPr sz="1350" b="0" spc="-23"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1545084" y="293706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22245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514350" y="1776222"/>
            <a:ext cx="8113014"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5984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514350"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4833937"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24972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3390898" y="1776222"/>
            <a:ext cx="5236466"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50282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514350" y="1776222"/>
            <a:ext cx="523874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2336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514350" y="390906"/>
            <a:ext cx="8113014" cy="774954"/>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3389758"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31175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514350"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2671762"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4829175"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6986587"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19582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14718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72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514351" y="1315366"/>
            <a:ext cx="3800474" cy="1661993"/>
          </a:xfrm>
        </p:spPr>
        <p:txBody>
          <a:bodyPr wrap="square" anchor="b">
            <a:spAutoFit/>
          </a:bodyPr>
          <a:lstStyle>
            <a:lvl1pPr>
              <a:defRPr sz="45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514351" y="2997598"/>
            <a:ext cx="3800474" cy="229919"/>
          </a:xfrm>
        </p:spPr>
        <p:txBody>
          <a:bodyPr wrap="square">
            <a:spAutoFit/>
          </a:bodyPr>
          <a:lstStyle>
            <a:lvl1pPr marL="0" indent="0">
              <a:lnSpc>
                <a:spcPct val="83000"/>
              </a:lnSpc>
              <a:spcBef>
                <a:spcPts val="0"/>
              </a:spcBef>
              <a:spcAft>
                <a:spcPts val="0"/>
              </a:spcAft>
              <a:buNone/>
              <a:defRPr sz="1800" spc="-23"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514350" y="3660846"/>
            <a:ext cx="3800474" cy="172451"/>
          </a:xfrm>
        </p:spPr>
        <p:txBody>
          <a:bodyPr wrap="square" anchor="t">
            <a:spAutoFit/>
          </a:bodyPr>
          <a:lstStyle>
            <a:lvl1pPr marL="0" indent="0" algn="l">
              <a:lnSpc>
                <a:spcPct val="83000"/>
              </a:lnSpc>
              <a:spcBef>
                <a:spcPts val="0"/>
              </a:spcBef>
              <a:spcAft>
                <a:spcPts val="450"/>
              </a:spcAft>
              <a:buNone/>
              <a:defRPr sz="13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349141" y="-2154"/>
            <a:ext cx="7779618" cy="5145653"/>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151037" y="1021512"/>
            <a:ext cx="6992963" cy="4121987"/>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2413828" y="4749404"/>
            <a:ext cx="1892720" cy="405017"/>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7718321" y="1400370"/>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5619004" y="4305300"/>
            <a:ext cx="3010646" cy="403165"/>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69423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514349" y="2506980"/>
            <a:ext cx="3800468"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4829168" y="2506980"/>
            <a:ext cx="3800481"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514350"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4829168"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514349" y="2214419"/>
            <a:ext cx="3800467"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4829167" y="2214419"/>
            <a:ext cx="3800467"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17227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513046"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773650"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773650"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4822559"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17664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4829175"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5089779"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5089779"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13368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390803" y="559839"/>
            <a:ext cx="1245717" cy="1580576"/>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2256592" y="3114675"/>
            <a:ext cx="662702" cy="6627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2343150"/>
            <a:ext cx="1432530" cy="1717058"/>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3195310" cy="51435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33882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7620" y="1416050"/>
            <a:ext cx="106803" cy="149349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3690937"/>
            <a:ext cx="1452563" cy="145256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628475" y="861094"/>
            <a:ext cx="3570465" cy="428240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512589" y="609601"/>
            <a:ext cx="3802236" cy="45338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707232" y="965998"/>
            <a:ext cx="3412331" cy="41775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2543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251585"/>
            <a:ext cx="3891915" cy="3891915"/>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3153846"/>
            <a:ext cx="1989655" cy="1989655"/>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346461"/>
            <a:ext cx="3638646" cy="3638646"/>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7620" y="1455924"/>
            <a:ext cx="150495" cy="2104461"/>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702945" y="4419447"/>
            <a:ext cx="2017396" cy="315254"/>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685798" y="502920"/>
            <a:ext cx="2019302" cy="41148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828078" y="1032652"/>
            <a:ext cx="1737719" cy="308214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66457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514350" y="609601"/>
            <a:ext cx="2362201"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4000295"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341717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5903390" y="1903096"/>
            <a:ext cx="3240405" cy="3240405"/>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3596640" y="798312"/>
            <a:ext cx="4918710" cy="310435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2876550" y="4091575"/>
            <a:ext cx="6351270" cy="315254"/>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3632200" y="838638"/>
            <a:ext cx="4840288" cy="302704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9044612" y="1416051"/>
            <a:ext cx="106803" cy="1403350"/>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2876550" y="537448"/>
            <a:ext cx="6267245" cy="3808189"/>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4661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654524" y="4920003"/>
            <a:ext cx="1095477" cy="234418"/>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262063" y="580678"/>
            <a:ext cx="6619875" cy="4562822"/>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1528763" y="849313"/>
            <a:ext cx="6094412" cy="343971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48423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654524" y="4920003"/>
            <a:ext cx="1095477" cy="234418"/>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428750" y="781050"/>
            <a:ext cx="6331092" cy="362331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257300" y="577726"/>
            <a:ext cx="6629400" cy="4565774"/>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457722" y="794905"/>
            <a:ext cx="6228557" cy="349769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82070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37577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425232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7128873"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681990" y="4014196"/>
            <a:ext cx="2026920"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3558541"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6435090"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681990"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355853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643508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018032"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3894582"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6771132"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3005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658463"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2798063"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4955477"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7112889" y="2477771"/>
            <a:ext cx="1354836" cy="135483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514350" y="4014196"/>
            <a:ext cx="1643063"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2671763"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4829175"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514350"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2671764"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4829175"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6986587"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6986589"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0162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31558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5313219"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7470631"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77363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572543" y="2444918"/>
            <a:ext cx="1095196" cy="109519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2298473" y="2444918"/>
            <a:ext cx="1095196" cy="109519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4017868" y="2444917"/>
            <a:ext cx="1108265" cy="1108265"/>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5743798" y="2444917"/>
            <a:ext cx="1108265" cy="1108265"/>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7469727" y="2444917"/>
            <a:ext cx="1108265" cy="1108265"/>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51435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514350" y="1775383"/>
            <a:ext cx="1211580" cy="517065"/>
          </a:xfrm>
        </p:spPr>
        <p:txBody>
          <a:bodyPr anchor="b"/>
          <a:lstStyle>
            <a:lvl1pPr marL="0" indent="0" algn="ctr">
              <a:lnSpc>
                <a:spcPct val="80000"/>
              </a:lnSpc>
              <a:spcBef>
                <a:spcPts val="0"/>
              </a:spcBef>
              <a:spcAft>
                <a:spcPts val="0"/>
              </a:spcAft>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24028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24028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396621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396621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569214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569214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7418070" y="3774461"/>
            <a:ext cx="1211580" cy="854688"/>
          </a:xfrm>
        </p:spPr>
        <p:txBody>
          <a:bodyPr anchor="t">
            <a:noAutofit/>
          </a:bodyPr>
          <a:lstStyle>
            <a:lvl1pPr marL="0" indent="0" algn="ctr">
              <a:lnSpc>
                <a:spcPct val="80000"/>
              </a:lnSpc>
              <a:spcBef>
                <a:spcPts val="0"/>
              </a:spcBef>
              <a:spcAft>
                <a:spcPts val="0"/>
              </a:spcAft>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741807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83311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255904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428497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601090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773683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8800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536972" y="3146071"/>
            <a:ext cx="1597818"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2694385" y="3146071"/>
            <a:ext cx="1597818"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4851797" y="3146071"/>
            <a:ext cx="1597818" cy="55286"/>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7009210" y="3146071"/>
            <a:ext cx="1597818" cy="55286"/>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514350"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514350"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2671762"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2671762"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4829175"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4829175"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6986587"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6986587"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53932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514351" y="609601"/>
            <a:ext cx="4291014" cy="4023122"/>
          </a:xfrm>
          <a:prstGeom prst="rect">
            <a:avLst/>
          </a:prstGeom>
        </p:spPr>
        <p:txBody>
          <a:bodyPr vert="horz" lIns="0" tIns="0" rIns="0" bIns="0" rtlCol="0" anchor="ctr">
            <a:normAutofit/>
          </a:bodyPr>
          <a:lstStyle>
            <a:lvl1pPr marL="171450" indent="-171450">
              <a:lnSpc>
                <a:spcPct val="100000"/>
              </a:lnSpc>
              <a:spcBef>
                <a:spcPts val="450"/>
              </a:spcBef>
              <a:spcAft>
                <a:spcPts val="900"/>
              </a:spcAft>
              <a:buFont typeface="Arial" panose="020B0604020202020204" pitchFamily="34" charset="0"/>
              <a:buChar char="“"/>
              <a:defRPr sz="2700" i="0" spc="-23" baseline="0">
                <a:solidFill>
                  <a:schemeClr val="bg1"/>
                </a:solidFill>
                <a:latin typeface="+mn-lt"/>
              </a:defRPr>
            </a:lvl1pPr>
            <a:lvl2pPr marL="171450" indent="0">
              <a:lnSpc>
                <a:spcPct val="100000"/>
              </a:lnSpc>
              <a:spcBef>
                <a:spcPts val="900"/>
              </a:spcBef>
              <a:spcAft>
                <a:spcPts val="450"/>
              </a:spcAft>
              <a:buFont typeface="Arial" panose="020B0604020202020204" pitchFamily="34" charset="0"/>
              <a:buChar char="​"/>
              <a:defRPr sz="1650" b="1" spc="-38" baseline="0">
                <a:solidFill>
                  <a:schemeClr val="bg1"/>
                </a:solidFill>
                <a:latin typeface="+mj-lt"/>
              </a:defRPr>
            </a:lvl2pPr>
            <a:lvl3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3pPr>
            <a:lvl4pPr marL="171450" indent="0">
              <a:lnSpc>
                <a:spcPct val="100000"/>
              </a:lnSpc>
              <a:spcBef>
                <a:spcPts val="900"/>
              </a:spcBef>
              <a:spcAft>
                <a:spcPts val="450"/>
              </a:spcAft>
              <a:buClr>
                <a:schemeClr val="accent1"/>
              </a:buClr>
              <a:buFont typeface="Arial" panose="020B0604020202020204" pitchFamily="34" charset="0"/>
              <a:buChar char="​"/>
              <a:defRPr sz="1650" b="1" kern="100" spc="-38" baseline="0">
                <a:solidFill>
                  <a:schemeClr val="bg1"/>
                </a:solidFill>
                <a:latin typeface="+mj-lt"/>
              </a:defRPr>
            </a:lvl4pPr>
            <a:lvl5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5pPr>
            <a:lvl6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6pPr>
            <a:lvl7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7pPr>
            <a:lvl8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8pPr>
            <a:lvl9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5255185" y="-1"/>
            <a:ext cx="3888813" cy="4191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3173488" y="1579663"/>
            <a:ext cx="4291014" cy="3563837"/>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8629651" y="933116"/>
            <a:ext cx="107951" cy="1016000"/>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6914456" y="232260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63001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138" y="984357"/>
            <a:ext cx="9145138" cy="392578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1709599"/>
            <a:ext cx="9144001" cy="3200540"/>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191" y="-227409"/>
            <a:ext cx="6276975" cy="1599010"/>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501116" y="609601"/>
            <a:ext cx="8141768" cy="4023122"/>
          </a:xfrm>
        </p:spPr>
        <p:txBody>
          <a:bodyPr anchor="ctr"/>
          <a:lstStyle>
            <a:lvl1pPr marL="0" indent="0" algn="ctr">
              <a:lnSpc>
                <a:spcPct val="83000"/>
              </a:lnSpc>
              <a:spcBef>
                <a:spcPts val="900"/>
              </a:spcBef>
              <a:spcAft>
                <a:spcPts val="150"/>
              </a:spcAft>
              <a:buFont typeface="Arial" panose="020B0604020202020204" pitchFamily="34" charset="0"/>
              <a:buChar char="​"/>
              <a:defRPr sz="4050" b="1" spc="-113" baseline="0">
                <a:solidFill>
                  <a:schemeClr val="bg1"/>
                </a:solidFill>
                <a:latin typeface="+mn-lt"/>
              </a:defRPr>
            </a:lvl1pPr>
            <a:lvl2pPr marL="0" indent="0" algn="ctr">
              <a:lnSpc>
                <a:spcPct val="83000"/>
              </a:lnSpc>
              <a:spcBef>
                <a:spcPts val="600"/>
              </a:spcBef>
              <a:spcAft>
                <a:spcPts val="900"/>
              </a:spcAft>
              <a:buFont typeface="Arial" panose="020B0604020202020204" pitchFamily="34" charset="0"/>
              <a:buChar char="​"/>
              <a:defRPr sz="2400" b="0" spc="-23" baseline="0">
                <a:solidFill>
                  <a:schemeClr val="bg1"/>
                </a:solidFill>
                <a:latin typeface="+mn-lt"/>
              </a:defRPr>
            </a:lvl2pPr>
            <a:lvl3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3pPr>
            <a:lvl4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4pPr>
            <a:lvl5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5pPr>
            <a:lvl6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6pPr>
            <a:lvl7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7pPr>
            <a:lvl8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8pPr>
            <a:lvl9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84415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3390774"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016044" y="4920003"/>
            <a:ext cx="1268752" cy="234418"/>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514350" y="609601"/>
            <a:ext cx="2366963" cy="402312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900"/>
              </a:spcAft>
              <a:buFont typeface="Arial" panose="020B0604020202020204" pitchFamily="34" charset="0"/>
              <a:buChar char="​"/>
              <a:defRPr sz="1650" spc="-23" baseline="0">
                <a:solidFill>
                  <a:schemeClr val="bg1"/>
                </a:solidFill>
                <a:latin typeface="+mn-lt"/>
              </a:defRPr>
            </a:lvl2pPr>
            <a:lvl3pPr marL="0" indent="0">
              <a:lnSpc>
                <a:spcPct val="120000"/>
              </a:lnSpc>
              <a:spcBef>
                <a:spcPts val="45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3895726" y="609601"/>
            <a:ext cx="4733924" cy="4023122"/>
          </a:xfrm>
          <a:prstGeom prst="rect">
            <a:avLst/>
          </a:prstGeom>
        </p:spPr>
        <p:txBody>
          <a:bodyPr vert="horz" lIns="0" tIns="0" rIns="0" bIns="0" rtlCol="0" anchor="t">
            <a:normAutofit/>
          </a:bodyPr>
          <a:lstStyle>
            <a:lvl1pPr marL="257175" indent="-257175">
              <a:lnSpc>
                <a:spcPct val="85000"/>
              </a:lnSpc>
              <a:spcBef>
                <a:spcPts val="2250"/>
              </a:spcBef>
              <a:spcAft>
                <a:spcPts val="300"/>
              </a:spcAft>
              <a:buClrTx/>
              <a:buFont typeface="+mj-lt"/>
              <a:buAutoNum type="arabicParenR"/>
              <a:defRPr sz="1800" b="1" spc="-38" baseline="0">
                <a:latin typeface="+mn-lt"/>
              </a:defRPr>
            </a:lvl1pPr>
            <a:lvl2pPr marL="257175" indent="-257175">
              <a:lnSpc>
                <a:spcPct val="85000"/>
              </a:lnSpc>
              <a:spcBef>
                <a:spcPts val="150"/>
              </a:spcBef>
              <a:spcAft>
                <a:spcPts val="300"/>
              </a:spcAft>
              <a:buFont typeface="Arial" panose="020B0604020202020204" pitchFamily="34" charset="0"/>
              <a:buChar char="​"/>
              <a:defRPr sz="1350" spc="-23" baseline="0">
                <a:solidFill>
                  <a:schemeClr val="bg2">
                    <a:lumMod val="50000"/>
                  </a:schemeClr>
                </a:solidFill>
                <a:latin typeface="+mn-lt"/>
              </a:defRPr>
            </a:lvl2pPr>
            <a:lvl3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n-lt"/>
              </a:defRPr>
            </a:lvl3pPr>
            <a:lvl4pPr marL="0" indent="0">
              <a:lnSpc>
                <a:spcPct val="90000"/>
              </a:lnSpc>
              <a:spcBef>
                <a:spcPts val="0"/>
              </a:spcBef>
              <a:spcAft>
                <a:spcPts val="450"/>
              </a:spcAft>
              <a:buClr>
                <a:schemeClr val="accent1"/>
              </a:buClr>
              <a:buFont typeface="Arial" panose="020B0604020202020204" pitchFamily="34" charset="0"/>
              <a:buChar char="​"/>
              <a:defRPr sz="1200" b="0" kern="100" spc="-23" baseline="0">
                <a:solidFill>
                  <a:schemeClr val="accent1"/>
                </a:solidFill>
                <a:latin typeface="+mn-lt"/>
              </a:defRPr>
            </a:lvl4pPr>
            <a:lvl5pPr marL="0" indent="0">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defRPr>
            </a:lvl5pPr>
            <a:lvl6pPr marL="129779" indent="-129779">
              <a:lnSpc>
                <a:spcPct val="85000"/>
              </a:lnSpc>
              <a:spcBef>
                <a:spcPts val="0"/>
              </a:spcBef>
              <a:spcAft>
                <a:spcPts val="450"/>
              </a:spcAft>
              <a:buClr>
                <a:schemeClr val="accent1"/>
              </a:buClr>
              <a:buFont typeface="Arial" panose="020B0503020102020204" pitchFamily="34" charset="0"/>
              <a:buChar char="•"/>
              <a:defRPr sz="900" kern="100" spc="-23" baseline="0">
                <a:solidFill>
                  <a:schemeClr val="tx1"/>
                </a:solidFill>
                <a:latin typeface="+mn-lt"/>
              </a:defRPr>
            </a:lvl6pPr>
            <a:lvl7pPr marL="259556" indent="-129779">
              <a:lnSpc>
                <a:spcPct val="85000"/>
              </a:lnSpc>
              <a:spcBef>
                <a:spcPts val="150"/>
              </a:spcBef>
              <a:spcAft>
                <a:spcPts val="150"/>
              </a:spcAft>
              <a:buClr>
                <a:schemeClr val="tx1"/>
              </a:buClr>
              <a:buFont typeface="Arial" panose="020B0604020202020204" pitchFamily="34" charset="0"/>
              <a:buChar char="‒"/>
              <a:defRPr sz="900" kern="100" spc="-23" baseline="0">
                <a:solidFill>
                  <a:schemeClr val="tx1"/>
                </a:solidFill>
                <a:latin typeface="+mn-lt"/>
              </a:defRPr>
            </a:lvl7pPr>
            <a:lvl8pPr marL="85725" indent="-85725">
              <a:lnSpc>
                <a:spcPct val="100000"/>
              </a:lnSpc>
              <a:spcBef>
                <a:spcPts val="900"/>
              </a:spcBef>
              <a:spcAft>
                <a:spcPts val="0"/>
              </a:spcAft>
              <a:buFont typeface="Arial" panose="020B0604020202020204" pitchFamily="34" charset="0"/>
              <a:buChar char="“"/>
              <a:defRPr sz="1650" kern="100" spc="-23" baseline="0">
                <a:solidFill>
                  <a:schemeClr val="tx1"/>
                </a:solidFill>
                <a:latin typeface="+mn-lt"/>
              </a:defRPr>
            </a:lvl8pPr>
            <a:lvl9pPr marL="85725" indent="0">
              <a:lnSpc>
                <a:spcPct val="80000"/>
              </a:lnSpc>
              <a:spcBef>
                <a:spcPts val="450"/>
              </a:spcBef>
              <a:spcAft>
                <a:spcPts val="900"/>
              </a:spcAft>
              <a:buFont typeface="Arial" panose="020B0604020202020204" pitchFamily="34" charset="0"/>
              <a:buChar char="​"/>
              <a:defRPr sz="1050" kern="100" spc="-38"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3687925"/>
            <a:ext cx="3390774" cy="1455575"/>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421" y="3956825"/>
            <a:ext cx="3390353" cy="118667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824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678272" y="674370"/>
            <a:ext cx="1513389" cy="1513389"/>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056218" y="1053240"/>
            <a:ext cx="757497" cy="755649"/>
          </a:xfrm>
        </p:spPr>
        <p:txBody>
          <a:bodyPr/>
          <a:lstStyle>
            <a:lvl1pPr algn="ctr">
              <a:defRPr sz="135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40127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678272" y="674370"/>
            <a:ext cx="1513389" cy="1513389"/>
          </a:xfrm>
          <a:prstGeom prst="ellipse">
            <a:avLst/>
          </a:prstGeom>
          <a:solidFill>
            <a:schemeClr val="bg1"/>
          </a:solidFill>
          <a:ln w="9525" cap="flat">
            <a:noFill/>
            <a:prstDash val="solid"/>
            <a:miter/>
          </a:ln>
        </p:spPr>
        <p:txBody>
          <a:bodyPr rtlCol="0" anchor="ctr"/>
          <a:lstStyle/>
          <a:p>
            <a:pPr algn="l">
              <a:lnSpc>
                <a:spcPct val="85000"/>
              </a:lnSpc>
              <a:spcBef>
                <a:spcPts val="600"/>
              </a:spcBef>
              <a:spcAft>
                <a:spcPts val="300"/>
              </a:spcAft>
            </a:pPr>
            <a:endParaRPr lang="en-US" sz="1200" kern="100" spc="-23"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893215" y="993401"/>
            <a:ext cx="1083503" cy="875327"/>
          </a:xfrm>
        </p:spPr>
        <p:txBody>
          <a:bodyPr/>
          <a:lstStyle>
            <a:lvl1pPr algn="ctr">
              <a:defRPr sz="135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777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474947" y="514351"/>
            <a:ext cx="2690997" cy="4629149"/>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2989998" cy="51435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7835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609600"/>
            <a:ext cx="4413078" cy="401955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514350" y="1127524"/>
            <a:ext cx="3295651" cy="2987276"/>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bg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6663" y="4284709"/>
            <a:ext cx="1303337" cy="174533"/>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8127710" y="4930899"/>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3783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4571999"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519206"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488" y="4799059"/>
            <a:ext cx="1303337" cy="174533"/>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4764826" y="-1"/>
            <a:ext cx="4379174" cy="51435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34511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20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4379174" cy="51435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26945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b="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5038724"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4829174"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03068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4829175"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723900"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514350"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06737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514349" y="2203558"/>
            <a:ext cx="8115299" cy="2425593"/>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514350" y="609424"/>
            <a:ext cx="8115300" cy="553998"/>
          </a:xfrm>
        </p:spPr>
        <p:txBody>
          <a:bodyPr>
            <a:spAutoFit/>
          </a:bodyPr>
          <a:lstStyle>
            <a:lvl1pPr algn="l">
              <a:defRPr sz="45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514350" y="1210563"/>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342900" tIns="342900" rIns="342900" bIns="3429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2410437"/>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6548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514350" y="501845"/>
            <a:ext cx="8115299" cy="242559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4763"/>
            <a:ext cx="9144000" cy="273306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4763"/>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342900" tIns="342900" rIns="342900" bIns="3429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514350" y="3449780"/>
            <a:ext cx="8115300" cy="553998"/>
          </a:xfrm>
        </p:spPr>
        <p:txBody>
          <a:bodyPr>
            <a:noAutofit/>
          </a:bodyPr>
          <a:lstStyle>
            <a:lvl1pPr algn="l">
              <a:defRPr sz="45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514350" y="4050918"/>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311427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2292684" y="1305171"/>
            <a:ext cx="2260445" cy="2532699"/>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1270" rtlCol="0" fromWordArt="0" anchor="ctr" anchorCtr="0" forceAA="0" compatLnSpc="1">
            <a:prstTxWarp prst="textNoShape">
              <a:avLst/>
            </a:prstTxWarp>
            <a:noAutofit/>
          </a:bodyPr>
          <a:lstStyle/>
          <a:p>
            <a:pPr lvl="0" algn="ctr"/>
            <a:endParaRPr lang="en-US" sz="1200" kern="100" spc="-23"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2263141" cy="383787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2292684" y="0"/>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4588267" y="1"/>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6883555" y="0"/>
            <a:ext cx="2260445" cy="1260562"/>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6883555" y="1294852"/>
            <a:ext cx="2260445" cy="3848648"/>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4588267" y="2590252"/>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2292684"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2297984" y="1305171"/>
            <a:ext cx="2255144" cy="2532699"/>
          </a:xfrm>
          <a:prstGeom prst="rect">
            <a:avLst/>
          </a:prstGeom>
        </p:spPr>
        <p:txBody>
          <a:bodyPr vert="horz" lIns="182880" tIns="182880" rIns="182880" bIns="182880" rtlCol="0" anchor="ctr">
            <a:noAutofit/>
          </a:bodyPr>
          <a:lstStyle>
            <a:lvl1pPr marL="84535" indent="-84535">
              <a:lnSpc>
                <a:spcPct val="100000"/>
              </a:lnSpc>
              <a:spcBef>
                <a:spcPts val="450"/>
              </a:spcBef>
              <a:spcAft>
                <a:spcPts val="900"/>
              </a:spcAft>
              <a:buFont typeface="Arial" panose="020B0604020202020204" pitchFamily="34" charset="0"/>
              <a:buChar char="“"/>
              <a:tabLst/>
              <a:defRPr sz="1200" i="0" kern="100" spc="-23" baseline="0">
                <a:solidFill>
                  <a:schemeClr val="bg1"/>
                </a:solidFill>
                <a:latin typeface="+mn-lt"/>
              </a:defRPr>
            </a:lvl1pPr>
            <a:lvl2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2pPr>
            <a:lvl3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3pPr>
            <a:lvl4pPr marL="84535" indent="0">
              <a:lnSpc>
                <a:spcPct val="100000"/>
              </a:lnSpc>
              <a:spcBef>
                <a:spcPts val="900"/>
              </a:spcBef>
              <a:spcAft>
                <a:spcPts val="450"/>
              </a:spcAft>
              <a:buClr>
                <a:schemeClr val="accent1"/>
              </a:buClr>
              <a:buFont typeface="Arial" panose="020B0604020202020204" pitchFamily="34" charset="0"/>
              <a:buChar char="​"/>
              <a:tabLst/>
              <a:defRPr sz="900" b="1" kern="100" spc="-38" baseline="0">
                <a:solidFill>
                  <a:schemeClr val="bg1"/>
                </a:solidFill>
                <a:latin typeface="+mj-lt"/>
              </a:defRPr>
            </a:lvl4pPr>
            <a:lvl5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5pPr>
            <a:lvl6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6pPr>
            <a:lvl7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7pPr>
            <a:lvl8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8pPr>
            <a:lvl9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89829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3173488" y="1579663"/>
            <a:ext cx="4291014" cy="3563837"/>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4800600" y="636270"/>
            <a:ext cx="3870960" cy="387096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8550274" y="636271"/>
            <a:ext cx="107951" cy="1016000"/>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514350" y="1103977"/>
            <a:ext cx="3800475" cy="1661993"/>
          </a:xfrm>
        </p:spPr>
        <p:txBody>
          <a:bodyPr anchor="b"/>
          <a:lstStyle>
            <a:lvl1pPr algn="l">
              <a:lnSpc>
                <a:spcPct val="80000"/>
              </a:lnSpc>
              <a:defRPr sz="4500" spc="-113"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514350" y="2835025"/>
            <a:ext cx="3800475" cy="263149"/>
          </a:xfrm>
        </p:spPr>
        <p:txBody>
          <a:bodyPr wrap="square">
            <a:spAutoFit/>
          </a:bodyPr>
          <a:lstStyle>
            <a:lvl1pPr marL="0" indent="0" algn="l">
              <a:buNone/>
              <a:defRPr sz="1800" spc="-3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514350" y="3822217"/>
            <a:ext cx="3800475"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514350" y="4111957"/>
            <a:ext cx="3800475" cy="172451"/>
          </a:xfrm>
        </p:spPr>
        <p:txBody>
          <a:bodyPr wrap="square" anchor="t">
            <a:spAutoFit/>
          </a:bodyPr>
          <a:lstStyle>
            <a:lvl1pPr marL="0" indent="0" algn="l">
              <a:lnSpc>
                <a:spcPct val="83000"/>
              </a:lnSpc>
              <a:spcBef>
                <a:spcPts val="0"/>
              </a:spcBef>
              <a:spcAft>
                <a:spcPts val="0"/>
              </a:spcAft>
              <a:buNone/>
              <a:defRPr sz="1350" b="0" spc="-30"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5002041" y="1532523"/>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5164455" y="1007574"/>
            <a:ext cx="3129915" cy="3128352"/>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17268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1503784"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454254"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514351"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514351"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4829177"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4829177"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5818611"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5769081"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1587191"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5902018"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53219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450676"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450676"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676389"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626859"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759796"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3661198"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3611668"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3744605"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6640245"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6590715"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6723652"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3451050"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3451050"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6426204"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6426204"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192425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3390900" y="612772"/>
            <a:ext cx="5176518" cy="4019550"/>
          </a:xfrm>
          <a:prstGeom prst="rect">
            <a:avLst/>
          </a:prstGeom>
          <a:noFill/>
        </p:spPr>
        <p:txBody>
          <a:bodyPr wrap="square" lIns="0" tIns="0" rIns="0" bIns="0">
            <a:noAutofit/>
          </a:bodyPr>
          <a:lstStyle/>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450"/>
              </a:spcBef>
              <a:spcAft>
                <a:spcPts val="900"/>
              </a:spcAft>
            </a:pPr>
            <a:r>
              <a:rPr lang="en-US" sz="1050" kern="100" spc="-23"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6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043281"/>
            <a:ext cx="2863349" cy="3100220"/>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514350" y="612772"/>
            <a:ext cx="2355583" cy="1163395"/>
          </a:xfrm>
          <a:prstGeom prst="rect">
            <a:avLst/>
          </a:prstGeom>
          <a:noFill/>
        </p:spPr>
        <p:txBody>
          <a:bodyPr wrap="square" lIns="0" tIns="0" rIns="0" bIns="0" rtlCol="0">
            <a:spAutoFit/>
          </a:bodyPr>
          <a:lstStyle/>
          <a:p>
            <a:pPr>
              <a:lnSpc>
                <a:spcPct val="80000"/>
              </a:lnSpc>
            </a:pPr>
            <a:r>
              <a:rPr lang="en-US" sz="3150" b="1" kern="100" spc="-113" dirty="0">
                <a:solidFill>
                  <a:prstClr val="white"/>
                </a:solidFill>
                <a:latin typeface="+mj-lt"/>
              </a:rPr>
              <a:t>Forward-</a:t>
            </a:r>
          </a:p>
          <a:p>
            <a:pPr>
              <a:lnSpc>
                <a:spcPct val="80000"/>
              </a:lnSpc>
            </a:pPr>
            <a:r>
              <a:rPr lang="en-US" sz="3150" b="1" kern="100" spc="-113" dirty="0">
                <a:solidFill>
                  <a:prstClr val="white"/>
                </a:solidFill>
                <a:latin typeface="+mj-lt"/>
              </a:rPr>
              <a:t>Looking</a:t>
            </a:r>
          </a:p>
          <a:p>
            <a:pPr>
              <a:lnSpc>
                <a:spcPct val="80000"/>
              </a:lnSpc>
            </a:pPr>
            <a:r>
              <a:rPr lang="en-US" sz="3150" b="1" kern="100" spc="-113"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162507" y="3407983"/>
            <a:ext cx="2525859" cy="2099774"/>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782414" y="4554956"/>
            <a:ext cx="1177089" cy="1177089"/>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102356" y="3678268"/>
            <a:ext cx="467577" cy="467577"/>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528809" y="1887524"/>
            <a:ext cx="1527413" cy="46435"/>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477577" y="4978482"/>
            <a:ext cx="651457" cy="184068"/>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633373" y="2815208"/>
            <a:ext cx="163820" cy="129838"/>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00965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1987971" y="2202419"/>
            <a:ext cx="5168058" cy="738664"/>
          </a:xfrm>
          <a:prstGeom prst="rect">
            <a:avLst/>
          </a:prstGeom>
          <a:noFill/>
        </p:spPr>
        <p:txBody>
          <a:bodyPr wrap="square" lIns="0" tIns="0" rIns="0" bIns="0" rtlCol="0">
            <a:spAutoFit/>
          </a:bodyPr>
          <a:lstStyle/>
          <a:p>
            <a:pPr algn="ctr">
              <a:lnSpc>
                <a:spcPct val="80000"/>
              </a:lnSpc>
            </a:pPr>
            <a:r>
              <a:rPr lang="en-US" sz="6000" b="1" spc="-113"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75380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4092199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92602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45300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image" Target="../media/image12.jpg"/><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image" Target="../media/image14.sv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image" Target="../media/image13.png"/><Relationship Id="rId8" Type="http://schemas.openxmlformats.org/officeDocument/2006/relationships/slideLayout" Target="../slideLayouts/slideLayout60.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theme" Target="../theme/theme2.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7"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7"/>
          <a:srcRect b="96667"/>
          <a:stretch/>
        </p:blipFill>
        <p:spPr bwMode="hidden">
          <a:xfrm>
            <a:off x="0" y="0"/>
            <a:ext cx="9144000" cy="17145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514350" y="390906"/>
            <a:ext cx="8113014" cy="77495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514350" y="1776222"/>
            <a:ext cx="8113014" cy="285292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326313" y="4799059"/>
            <a:ext cx="1303337" cy="174533"/>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8147816" y="200522"/>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491564624"/>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8" r:id="rId30"/>
    <p:sldLayoutId id="2147483899" r:id="rId31"/>
    <p:sldLayoutId id="2147483900" r:id="rId32"/>
    <p:sldLayoutId id="2147483901" r:id="rId33"/>
    <p:sldLayoutId id="2147483902" r:id="rId34"/>
    <p:sldLayoutId id="2147483903" r:id="rId35"/>
    <p:sldLayoutId id="2147483904" r:id="rId36"/>
    <p:sldLayoutId id="2147483905" r:id="rId37"/>
    <p:sldLayoutId id="2147483906" r:id="rId38"/>
    <p:sldLayoutId id="2147483907" r:id="rId39"/>
    <p:sldLayoutId id="2147483908" r:id="rId40"/>
    <p:sldLayoutId id="2147483909" r:id="rId41"/>
    <p:sldLayoutId id="2147483910" r:id="rId42"/>
    <p:sldLayoutId id="2147483911" r:id="rId43"/>
    <p:sldLayoutId id="2147483912" r:id="rId44"/>
    <p:sldLayoutId id="2147483913"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3150" b="1" kern="100" spc="-113" baseline="0">
          <a:solidFill>
            <a:schemeClr val="tx1"/>
          </a:solidFill>
          <a:latin typeface="+mj-lt"/>
          <a:ea typeface="+mj-ea"/>
          <a:cs typeface="+mj-cs"/>
        </a:defRPr>
      </a:lvl1pPr>
    </p:titleStyle>
    <p:bodyStyle>
      <a:lvl1pPr marL="0" indent="0" algn="l" defTabSz="685800" rtl="0" eaLnBrk="1" latinLnBrk="0" hangingPunct="1">
        <a:lnSpc>
          <a:spcPct val="95000"/>
        </a:lnSpc>
        <a:spcBef>
          <a:spcPts val="900"/>
        </a:spcBef>
        <a:spcAft>
          <a:spcPts val="150"/>
        </a:spcAft>
        <a:buFont typeface="Arial" panose="020B0604020202020204" pitchFamily="34" charset="0"/>
        <a:buChar char="​"/>
        <a:defRPr sz="1650" kern="100" spc="-23" baseline="0">
          <a:solidFill>
            <a:schemeClr val="tx1"/>
          </a:solidFill>
          <a:latin typeface="+mn-lt"/>
          <a:ea typeface="+mn-ea"/>
          <a:cs typeface="+mn-cs"/>
        </a:defRPr>
      </a:lvl1pPr>
      <a:lvl2pPr marL="128588" indent="-128588" algn="l" defTabSz="685800" rtl="0" eaLnBrk="1" latinLnBrk="0" hangingPunct="1">
        <a:lnSpc>
          <a:spcPct val="90000"/>
        </a:lnSpc>
        <a:spcBef>
          <a:spcPts val="300"/>
        </a:spcBef>
        <a:spcAft>
          <a:spcPts val="300"/>
        </a:spcAft>
        <a:buClr>
          <a:schemeClr val="accent1"/>
        </a:buClr>
        <a:buFont typeface="Arial" panose="020B0604020202020204" pitchFamily="34" charset="0"/>
        <a:buChar char="•"/>
        <a:defRPr sz="1350" kern="100" spc="-23" baseline="0">
          <a:solidFill>
            <a:schemeClr val="tx1"/>
          </a:solidFill>
          <a:latin typeface="+mn-lt"/>
          <a:ea typeface="+mn-ea"/>
          <a:cs typeface="+mn-cs"/>
        </a:defRPr>
      </a:lvl2pPr>
      <a:lvl3pPr marL="257175" indent="-128588" algn="l" defTabSz="685800" rtl="0" eaLnBrk="1" latinLnBrk="0" hangingPunct="1">
        <a:lnSpc>
          <a:spcPct val="85000"/>
        </a:lnSpc>
        <a:spcBef>
          <a:spcPts val="150"/>
        </a:spcBef>
        <a:spcAft>
          <a:spcPts val="150"/>
        </a:spcAft>
        <a:buFont typeface="Arial" panose="020B0604020202020204" pitchFamily="34" charset="0"/>
        <a:buChar char="–"/>
        <a:defRPr sz="1050" kern="100" spc="-23" baseline="0">
          <a:solidFill>
            <a:schemeClr val="tx1"/>
          </a:solidFill>
          <a:latin typeface="+mn-lt"/>
          <a:ea typeface="+mn-ea"/>
          <a:cs typeface="+mn-cs"/>
        </a:defRPr>
      </a:lvl3pPr>
      <a:lvl4pPr marL="0" indent="0" algn="l" defTabSz="685800" rtl="0" eaLnBrk="1" latinLnBrk="0" hangingPunct="1">
        <a:lnSpc>
          <a:spcPct val="90000"/>
        </a:lnSpc>
        <a:spcBef>
          <a:spcPts val="900"/>
        </a:spcBef>
        <a:buFont typeface="Arial" panose="020B0604020202020204" pitchFamily="34" charset="0"/>
        <a:buChar char="​"/>
        <a:defRPr sz="1500" b="1" kern="100" spc="-38" baseline="0">
          <a:solidFill>
            <a:schemeClr val="tx1"/>
          </a:solidFill>
          <a:latin typeface="+mn-lt"/>
          <a:ea typeface="+mn-ea"/>
          <a:cs typeface="+mn-cs"/>
        </a:defRPr>
      </a:lvl4pPr>
      <a:lvl5pPr marL="0" indent="0" algn="l" defTabSz="685800" rtl="0" eaLnBrk="1" latinLnBrk="0" hangingPunct="1">
        <a:lnSpc>
          <a:spcPct val="90000"/>
        </a:lnSpc>
        <a:spcBef>
          <a:spcPts val="0"/>
        </a:spcBef>
        <a:spcAft>
          <a:spcPts val="450"/>
        </a:spcAft>
        <a:buFont typeface="Arial" panose="020B0604020202020204" pitchFamily="34" charset="0"/>
        <a:buChar char="​"/>
        <a:defRPr sz="1050" kern="100" spc="-23" baseline="0">
          <a:solidFill>
            <a:schemeClr val="accent1"/>
          </a:solidFill>
          <a:latin typeface="+mn-lt"/>
          <a:ea typeface="+mn-ea"/>
          <a:cs typeface="+mn-cs"/>
        </a:defRPr>
      </a:lvl5pPr>
      <a:lvl6pPr marL="0" indent="0" algn="l" defTabSz="685800" rtl="0" eaLnBrk="1" latinLnBrk="0" hangingPunct="1">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ea typeface="+mn-ea"/>
          <a:cs typeface="+mn-cs"/>
        </a:defRPr>
      </a:lvl6pPr>
      <a:lvl7pPr marL="85725" indent="-85725" algn="l" defTabSz="685800" rtl="0" eaLnBrk="1" latinLnBrk="0" hangingPunct="1">
        <a:lnSpc>
          <a:spcPct val="85000"/>
        </a:lnSpc>
        <a:spcBef>
          <a:spcPts val="450"/>
        </a:spcBef>
        <a:spcAft>
          <a:spcPts val="150"/>
        </a:spcAft>
        <a:buClr>
          <a:schemeClr val="accent4"/>
        </a:buClr>
        <a:buFont typeface="Arial" panose="020B0604020202020204" pitchFamily="34" charset="0"/>
        <a:buChar char="•"/>
        <a:defRPr sz="900" kern="100" spc="-23" baseline="0">
          <a:solidFill>
            <a:schemeClr val="tx1"/>
          </a:solidFill>
          <a:latin typeface="+mn-lt"/>
          <a:ea typeface="+mn-ea"/>
          <a:cs typeface="+mn-cs"/>
        </a:defRPr>
      </a:lvl7pPr>
      <a:lvl8pPr marL="86916" indent="-86916" algn="l" defTabSz="685800" rtl="0" eaLnBrk="1" latinLnBrk="0" hangingPunct="1">
        <a:lnSpc>
          <a:spcPct val="100000"/>
        </a:lnSpc>
        <a:spcBef>
          <a:spcPts val="900"/>
        </a:spcBef>
        <a:buFont typeface="Arial" panose="020B0604020202020204" pitchFamily="34" charset="0"/>
        <a:buChar char="“"/>
        <a:defRPr sz="1650" kern="100" spc="-23" baseline="0">
          <a:solidFill>
            <a:schemeClr val="tx1"/>
          </a:solidFill>
          <a:latin typeface="+mn-lt"/>
          <a:ea typeface="+mn-ea"/>
          <a:cs typeface="+mn-cs"/>
        </a:defRPr>
      </a:lvl8pPr>
      <a:lvl9pPr marL="85725" indent="-85725" algn="l" defTabSz="685800" rtl="0" eaLnBrk="1" latinLnBrk="0" hangingPunct="1">
        <a:lnSpc>
          <a:spcPct val="85000"/>
        </a:lnSpc>
        <a:spcBef>
          <a:spcPts val="450"/>
        </a:spcBef>
        <a:spcAft>
          <a:spcPts val="900"/>
        </a:spcAft>
        <a:buFont typeface="Arial" panose="020B0604020202020204" pitchFamily="34" charset="0"/>
        <a:buChar char="​"/>
        <a:defRPr sz="1050" b="1" kern="100" spc="-38" baseline="0">
          <a:solidFill>
            <a:schemeClr val="tx1"/>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30.sv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6.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6.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9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stonesplunk/cooking_with_Splunk_and_GCP/issues" TargetMode="External"/><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96.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9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9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9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9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9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9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96.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9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96.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9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96.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96.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9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6.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96.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96.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96.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96.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96.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96.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96.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9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Cooking with GCP and Splunk</a:t>
            </a:r>
          </a:p>
        </p:txBody>
      </p:sp>
      <p:sp>
        <p:nvSpPr>
          <p:cNvPr id="4" name="Subtitle 3">
            <a:extLst>
              <a:ext uri="{FF2B5EF4-FFF2-40B4-BE49-F238E27FC236}">
                <a16:creationId xmlns:a16="http://schemas.microsoft.com/office/drawing/2014/main" id="{4AEC73EC-AA3B-4140-8FD2-11157D72796D}"/>
              </a:ext>
            </a:extLst>
          </p:cNvPr>
          <p:cNvSpPr>
            <a:spLocks noGrp="1"/>
          </p:cNvSpPr>
          <p:nvPr>
            <p:ph type="subTitle" idx="1"/>
          </p:nvPr>
        </p:nvSpPr>
        <p:spPr>
          <a:xfrm>
            <a:off x="2671762" y="2285974"/>
            <a:ext cx="5957888" cy="263149"/>
          </a:xfrm>
        </p:spPr>
        <p:txBody>
          <a:bodyPr/>
          <a:lstStyle/>
          <a:p>
            <a:r>
              <a:rPr lang="en-US" dirty="0"/>
              <a:t>Module 2 : Configuring the Splunk Add-on for GCP</a:t>
            </a:r>
          </a:p>
        </p:txBody>
      </p:sp>
      <p:sp>
        <p:nvSpPr>
          <p:cNvPr id="3" name="Text Placeholder 2"/>
          <p:cNvSpPr>
            <a:spLocks noGrp="1"/>
          </p:cNvSpPr>
          <p:nvPr>
            <p:ph type="body" idx="14"/>
          </p:nvPr>
        </p:nvSpPr>
        <p:spPr>
          <a:xfrm>
            <a:off x="2671762" y="3253962"/>
            <a:ext cx="5957888" cy="229935"/>
          </a:xfrm>
        </p:spPr>
        <p:txBody>
          <a:bodyPr/>
          <a:lstStyle/>
          <a:p>
            <a:r>
              <a:rPr lang="en-US" sz="1800" dirty="0">
                <a:latin typeface="Arial" panose="020B0604020202020204" pitchFamily="34" charset="0"/>
                <a:cs typeface="Arial" panose="020B0604020202020204" pitchFamily="34" charset="0"/>
              </a:rPr>
              <a:t>Nic Stone | Solutions Engineer</a:t>
            </a:r>
          </a:p>
        </p:txBody>
      </p:sp>
      <p:sp>
        <p:nvSpPr>
          <p:cNvPr id="5" name="Text Placeholder 4">
            <a:extLst>
              <a:ext uri="{FF2B5EF4-FFF2-40B4-BE49-F238E27FC236}">
                <a16:creationId xmlns:a16="http://schemas.microsoft.com/office/drawing/2014/main" id="{9E50BFC7-414F-F24F-BC2E-5B464F1601EB}"/>
              </a:ext>
            </a:extLst>
          </p:cNvPr>
          <p:cNvSpPr>
            <a:spLocks noGrp="1"/>
          </p:cNvSpPr>
          <p:nvPr>
            <p:ph type="body" idx="15"/>
          </p:nvPr>
        </p:nvSpPr>
        <p:spPr>
          <a:xfrm>
            <a:off x="2671762" y="3562906"/>
            <a:ext cx="5957888" cy="178832"/>
          </a:xfrm>
        </p:spPr>
        <p:txBody>
          <a:bodyPr/>
          <a:lstStyle/>
          <a:p>
            <a:r>
              <a:rPr lang="en-US" sz="1400" dirty="0">
                <a:latin typeface="Arial" panose="020B0604020202020204" pitchFamily="34" charset="0"/>
                <a:cs typeface="Arial" panose="020B0604020202020204" pitchFamily="34" charset="0"/>
              </a:rPr>
              <a:t>Global Strategic Alliances Partner Integrations</a:t>
            </a:r>
          </a:p>
        </p:txBody>
      </p:sp>
      <p:pic>
        <p:nvPicPr>
          <p:cNvPr id="7" name="Graphic 6">
            <a:extLst>
              <a:ext uri="{FF2B5EF4-FFF2-40B4-BE49-F238E27FC236}">
                <a16:creationId xmlns:a16="http://schemas.microsoft.com/office/drawing/2014/main" id="{3D40D93D-5A53-3946-8C67-A5FDD8C46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A98C2-8D89-E942-9E6A-73B836C4E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732" y="1459551"/>
            <a:ext cx="6227221" cy="2599984"/>
          </a:xfrm>
          <a:prstGeom prst="rect">
            <a:avLst/>
          </a:prstGeom>
        </p:spPr>
      </p:pic>
      <p:sp>
        <p:nvSpPr>
          <p:cNvPr id="3" name="Title 2"/>
          <p:cNvSpPr>
            <a:spLocks noGrp="1"/>
          </p:cNvSpPr>
          <p:nvPr>
            <p:ph type="title"/>
          </p:nvPr>
        </p:nvSpPr>
        <p:spPr/>
        <p:txBody>
          <a:bodyPr/>
          <a:lstStyle/>
          <a:p>
            <a:r>
              <a:rPr lang="en-US" dirty="0"/>
              <a:t>Adding your Service account key – Part 4</a:t>
            </a:r>
          </a:p>
        </p:txBody>
      </p:sp>
      <p:sp>
        <p:nvSpPr>
          <p:cNvPr id="4" name="Subtitle 3"/>
          <p:cNvSpPr>
            <a:spLocks noGrp="1"/>
          </p:cNvSpPr>
          <p:nvPr>
            <p:ph type="subTitle" idx="12"/>
          </p:nvPr>
        </p:nvSpPr>
        <p:spPr/>
        <p:txBody>
          <a:bodyPr/>
          <a:lstStyle/>
          <a:p>
            <a:r>
              <a:rPr lang="en-US" dirty="0"/>
              <a:t>Name the credential, then paste the JSON Key file from the previous step into the Google Service Account Credentials text box. Click Add.</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80386" y="1789807"/>
            <a:ext cx="2150347" cy="1107996"/>
          </a:xfrm>
          <a:prstGeom prst="rect">
            <a:avLst/>
          </a:prstGeom>
          <a:noFill/>
        </p:spPr>
        <p:txBody>
          <a:bodyPr wrap="square" lIns="0" tIns="0" rIns="0" bIns="0" rtlCol="0">
            <a:spAutoFit/>
          </a:bodyPr>
          <a:lstStyle/>
          <a:p>
            <a:r>
              <a:rPr lang="en-US" sz="2400" dirty="0"/>
              <a:t>Copy and paste the JSON Service account key here</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a:off x="2230733" y="2343805"/>
            <a:ext cx="2924071"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9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GCP Cloud Monitoring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body" idx="1"/>
          </p:nvPr>
        </p:nvSpPr>
        <p:spPr/>
        <p:txBody>
          <a:bodyPr/>
          <a:lstStyle/>
          <a:p>
            <a:r>
              <a:rPr lang="en-US" dirty="0"/>
              <a:t>Collect </a:t>
            </a:r>
            <a:r>
              <a:rPr lang="en-US" dirty="0" err="1"/>
              <a:t>Stackdriver</a:t>
            </a:r>
            <a:r>
              <a:rPr lang="en-US" dirty="0"/>
              <a:t> monitoring metrics in Splunk</a:t>
            </a:r>
          </a:p>
        </p:txBody>
      </p:sp>
      <p:sp>
        <p:nvSpPr>
          <p:cNvPr id="3" name="Text Placeholder 2">
            <a:extLst>
              <a:ext uri="{FF2B5EF4-FFF2-40B4-BE49-F238E27FC236}">
                <a16:creationId xmlns:a16="http://schemas.microsoft.com/office/drawing/2014/main" id="{E91FA1B9-E8B3-344E-8203-5CEE1265DE3F}"/>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5547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7" y="1829597"/>
            <a:ext cx="8459904" cy="3467436"/>
          </a:xfrm>
        </p:spPr>
        <p:txBody>
          <a:bodyPr/>
          <a:lstStyle/>
          <a:p>
            <a:r>
              <a:rPr lang="en-US" dirty="0"/>
              <a:t>This section will walk through</a:t>
            </a:r>
          </a:p>
          <a:p>
            <a:pPr lvl="1"/>
            <a:r>
              <a:rPr lang="en-US" sz="1600" dirty="0"/>
              <a:t>Setting up a Cloud Monitoring input for the Splunk Add-on for GCP</a:t>
            </a:r>
          </a:p>
          <a:p>
            <a:pPr lvl="1"/>
            <a:r>
              <a:rPr lang="en-US" sz="1600" dirty="0"/>
              <a:t>Confirming successful input creation and set up</a:t>
            </a:r>
          </a:p>
          <a:p>
            <a:pPr lvl="1"/>
            <a:r>
              <a:rPr lang="en-US" sz="1600" dirty="0"/>
              <a:t>Confirming successful data ingestion using Splunk search</a:t>
            </a:r>
          </a:p>
          <a:p>
            <a:pPr lvl="1"/>
            <a:endParaRPr lang="en-US" dirty="0"/>
          </a:p>
        </p:txBody>
      </p:sp>
      <p:sp>
        <p:nvSpPr>
          <p:cNvPr id="3" name="Title 2"/>
          <p:cNvSpPr>
            <a:spLocks noGrp="1"/>
          </p:cNvSpPr>
          <p:nvPr>
            <p:ph type="title"/>
          </p:nvPr>
        </p:nvSpPr>
        <p:spPr>
          <a:xfrm>
            <a:off x="342047" y="1101920"/>
            <a:ext cx="8459906" cy="332690"/>
          </a:xfrm>
        </p:spPr>
        <p:txBody>
          <a:bodyPr/>
          <a:lstStyle/>
          <a:p>
            <a:r>
              <a:rPr lang="en-US" dirty="0"/>
              <a:t>Table of Contents: Set up a GCP Cloud Billing input</a:t>
            </a:r>
            <a:br>
              <a:rPr lang="en-US" dirty="0"/>
            </a:br>
            <a:endParaRPr lang="en-US" dirty="0"/>
          </a:p>
        </p:txBody>
      </p:sp>
      <p:sp>
        <p:nvSpPr>
          <p:cNvPr id="4" name="Subtitle 3"/>
          <p:cNvSpPr>
            <a:spLocks noGrp="1"/>
          </p:cNvSpPr>
          <p:nvPr>
            <p:ph type="subTitle" idx="12"/>
          </p:nvPr>
        </p:nvSpPr>
        <p:spPr>
          <a:xfrm>
            <a:off x="342048" y="1529128"/>
            <a:ext cx="8459905" cy="205950"/>
          </a:xfrm>
        </p:spPr>
        <p:txBody>
          <a:bodyPr/>
          <a:lstStyle/>
          <a:p>
            <a:r>
              <a:rPr lang="en-US" dirty="0"/>
              <a:t>What’s in this section?</a:t>
            </a:r>
          </a:p>
        </p:txBody>
      </p:sp>
    </p:spTree>
    <p:extLst>
      <p:ext uri="{BB962C8B-B14F-4D97-AF65-F5344CB8AC3E}">
        <p14:creationId xmlns:p14="http://schemas.microsoft.com/office/powerpoint/2010/main" val="89846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9354"/>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Monitoring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Monitoring</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049864"/>
            <a:ext cx="5677319" cy="14563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37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26861"/>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sp>
        <p:nvSpPr>
          <p:cNvPr id="18" name="Rounded Rectangular Callout 17">
            <a:extLst>
              <a:ext uri="{FF2B5EF4-FFF2-40B4-BE49-F238E27FC236}">
                <a16:creationId xmlns:a16="http://schemas.microsoft.com/office/drawing/2014/main" id="{CBA902B7-71A5-0B49-A992-C7BC9248F91A}"/>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9" name="TextBox 18">
            <a:extLst>
              <a:ext uri="{FF2B5EF4-FFF2-40B4-BE49-F238E27FC236}">
                <a16:creationId xmlns:a16="http://schemas.microsoft.com/office/drawing/2014/main" id="{1F533061-EE27-3345-BE70-92A9252E4B15}"/>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pic>
        <p:nvPicPr>
          <p:cNvPr id="5" name="Picture 4">
            <a:extLst>
              <a:ext uri="{FF2B5EF4-FFF2-40B4-BE49-F238E27FC236}">
                <a16:creationId xmlns:a16="http://schemas.microsoft.com/office/drawing/2014/main" id="{58E76BDA-67B8-C74F-B7C2-841629490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01" y="1211667"/>
            <a:ext cx="5942274" cy="337629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1698171"/>
            <a:ext cx="3762705" cy="19927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44967"/>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credential that was added in the previous section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6" y="3136908"/>
            <a:ext cx="1351503" cy="738664"/>
          </a:xfrm>
          <a:prstGeom prst="rect">
            <a:avLst/>
          </a:prstGeom>
          <a:noFill/>
        </p:spPr>
        <p:txBody>
          <a:bodyPr wrap="square" lIns="0" tIns="0" rIns="0" bIns="0" rtlCol="0">
            <a:spAutoFit/>
          </a:bodyPr>
          <a:lstStyle/>
          <a:p>
            <a:r>
              <a:rPr lang="en-US" sz="2400" dirty="0"/>
              <a:t>Select a credential</a:t>
            </a:r>
          </a:p>
        </p:txBody>
      </p:sp>
      <p:pic>
        <p:nvPicPr>
          <p:cNvPr id="6" name="Picture 5">
            <a:extLst>
              <a:ext uri="{FF2B5EF4-FFF2-40B4-BE49-F238E27FC236}">
                <a16:creationId xmlns:a16="http://schemas.microsoft.com/office/drawing/2014/main" id="{9B9CBBB8-3338-AE46-B2E5-EFD548235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558" y="1211667"/>
            <a:ext cx="5920648" cy="3258456"/>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49" y="2039816"/>
            <a:ext cx="3340675" cy="146642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1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858FB-2017-3547-93A6-5027F75DE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043" y="1139448"/>
            <a:ext cx="6250936" cy="3441775"/>
          </a:xfrm>
          <a:prstGeom prst="rect">
            <a:avLst/>
          </a:prstGeom>
        </p:spPr>
      </p:pic>
      <p:sp>
        <p:nvSpPr>
          <p:cNvPr id="3" name="Title 2"/>
          <p:cNvSpPr>
            <a:spLocks noGrp="1"/>
          </p:cNvSpPr>
          <p:nvPr>
            <p:ph type="title"/>
          </p:nvPr>
        </p:nvSpPr>
        <p:spPr>
          <a:xfrm>
            <a:off x="1047540" y="26861"/>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the GCP project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Select the GCP project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2170444"/>
            <a:ext cx="3390916" cy="152046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21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EC6446-9145-F34B-9FF6-B940BB140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230" y="1513117"/>
            <a:ext cx="5533304" cy="3145618"/>
          </a:xfrm>
          <a:prstGeom prst="rect">
            <a:avLst/>
          </a:prstGeom>
        </p:spPr>
      </p:pic>
      <p:sp>
        <p:nvSpPr>
          <p:cNvPr id="3" name="Title 2"/>
          <p:cNvSpPr>
            <a:spLocks noGrp="1"/>
          </p:cNvSpPr>
          <p:nvPr>
            <p:ph type="title"/>
          </p:nvPr>
        </p:nvSpPr>
        <p:spPr>
          <a:xfrm>
            <a:off x="1047540" y="26861"/>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661276" cy="225384"/>
          </a:xfrm>
        </p:spPr>
        <p:txBody>
          <a:bodyPr/>
          <a:lstStyle/>
          <a:p>
            <a:r>
              <a:rPr lang="en-US" dirty="0"/>
              <a:t>Select one or more Cloud Monitoring metrics to collect as a part of this input. Multiple Cloud Monitoring inputs can be created in the Add-on for logical separation, etc.</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7" y="2714878"/>
            <a:ext cx="2427080" cy="1107996"/>
          </a:xfrm>
          <a:prstGeom prst="rect">
            <a:avLst/>
          </a:prstGeom>
          <a:noFill/>
        </p:spPr>
        <p:txBody>
          <a:bodyPr wrap="square" lIns="0" tIns="0" rIns="0" bIns="0" rtlCol="0">
            <a:spAutoFit/>
          </a:bodyPr>
          <a:lstStyle/>
          <a:p>
            <a:r>
              <a:rPr lang="en-US" sz="2400" dirty="0"/>
              <a:t>Select one or more Cloud Monitoring metrics</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769127" y="2714878"/>
            <a:ext cx="2747418" cy="55399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4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780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661276" cy="225384"/>
          </a:xfrm>
        </p:spPr>
        <p:txBody>
          <a:bodyPr/>
          <a:lstStyle/>
          <a:p>
            <a:r>
              <a:rPr lang="en-US" dirty="0"/>
              <a:t>If needed, edit the polling interval (in seconds), the starting time from which to collect metrics, and the Splunk index where results will be stored. Click Add.</a:t>
            </a:r>
          </a:p>
        </p:txBody>
      </p:sp>
      <p:pic>
        <p:nvPicPr>
          <p:cNvPr id="5" name="Picture 4">
            <a:extLst>
              <a:ext uri="{FF2B5EF4-FFF2-40B4-BE49-F238E27FC236}">
                <a16:creationId xmlns:a16="http://schemas.microsoft.com/office/drawing/2014/main" id="{C6CE80E2-8608-3740-B0B5-150E58E34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605" y="1413629"/>
            <a:ext cx="6086790" cy="3272190"/>
          </a:xfrm>
          <a:prstGeom prst="rect">
            <a:avLst/>
          </a:prstGeom>
        </p:spPr>
      </p:pic>
    </p:spTree>
    <p:extLst>
      <p:ext uri="{BB962C8B-B14F-4D97-AF65-F5344CB8AC3E}">
        <p14:creationId xmlns:p14="http://schemas.microsoft.com/office/powerpoint/2010/main" val="157775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2975" y="178257"/>
            <a:ext cx="8337620" cy="438972"/>
          </a:xfrm>
        </p:spPr>
        <p:txBody>
          <a:bodyPr/>
          <a:lstStyle/>
          <a:p>
            <a:r>
              <a:rPr lang="en-US" sz="2400" dirty="0"/>
              <a:t>Confirming successful input creation and set up – Part 2</a:t>
            </a:r>
            <a:endParaRPr lang="en-US" sz="1700" dirty="0"/>
          </a:p>
        </p:txBody>
      </p:sp>
      <p:sp>
        <p:nvSpPr>
          <p:cNvPr id="4" name="Subtitle 3"/>
          <p:cNvSpPr>
            <a:spLocks noGrp="1"/>
          </p:cNvSpPr>
          <p:nvPr>
            <p:ph type="subTitle" idx="12"/>
          </p:nvPr>
        </p:nvSpPr>
        <p:spPr>
          <a:xfrm>
            <a:off x="341147" y="617228"/>
            <a:ext cx="8661276" cy="225384"/>
          </a:xfrm>
        </p:spPr>
        <p:txBody>
          <a:bodyPr/>
          <a:lstStyle/>
          <a:p>
            <a:r>
              <a:rPr lang="en-US" dirty="0"/>
              <a:t>All inputs are visible in the Inputs tab of the Splunk Add-on for GCP, confirm that the index and interval are both correct, and that the status is Enabled.</a:t>
            </a:r>
          </a:p>
        </p:txBody>
      </p:sp>
      <p:pic>
        <p:nvPicPr>
          <p:cNvPr id="5" name="Picture 4">
            <a:extLst>
              <a:ext uri="{FF2B5EF4-FFF2-40B4-BE49-F238E27FC236}">
                <a16:creationId xmlns:a16="http://schemas.microsoft.com/office/drawing/2014/main" id="{08F3A58A-943B-3C45-A255-414824B90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175" y="1281584"/>
            <a:ext cx="6901219" cy="3330609"/>
          </a:xfrm>
          <a:prstGeom prst="rect">
            <a:avLst/>
          </a:prstGeom>
        </p:spPr>
      </p:pic>
    </p:spTree>
    <p:extLst>
      <p:ext uri="{BB962C8B-B14F-4D97-AF65-F5344CB8AC3E}">
        <p14:creationId xmlns:p14="http://schemas.microsoft.com/office/powerpoint/2010/main" val="34464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Adding the GCP Service account credential to the Add-on</a:t>
            </a:r>
          </a:p>
          <a:p>
            <a:r>
              <a:rPr lang="en-US" dirty="0"/>
              <a:t>Setting up a GCP Cloud Billing input</a:t>
            </a:r>
          </a:p>
          <a:p>
            <a:r>
              <a:rPr lang="en-US" dirty="0"/>
              <a:t>Setting up GCP Cloud Monitoring input</a:t>
            </a:r>
          </a:p>
          <a:p>
            <a:r>
              <a:rPr lang="en-US" dirty="0"/>
              <a:t>Setting up a generic Cloud Pub/Sub input</a:t>
            </a:r>
          </a:p>
          <a:p>
            <a:r>
              <a:rPr lang="en-US" dirty="0"/>
              <a:t>Setting up a GCP </a:t>
            </a:r>
            <a:r>
              <a:rPr lang="en-US" dirty="0" err="1"/>
              <a:t>Stackdriver</a:t>
            </a:r>
            <a:r>
              <a:rPr lang="en-US" dirty="0"/>
              <a:t> logging Cloud Pub/Sub input</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Configuring Splunk to collect data from GCP</a:t>
            </a:r>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96633"/>
            <a:ext cx="9561005" cy="332690"/>
          </a:xfrm>
        </p:spPr>
        <p:txBody>
          <a:bodyPr/>
          <a:lstStyle/>
          <a:p>
            <a:r>
              <a:rPr lang="en-US" sz="2000" dirty="0"/>
              <a:t>Confirming successful data ingestion using Splunk search – Part 3</a:t>
            </a:r>
            <a:br>
              <a:rPr lang="en-US" sz="2000" dirty="0"/>
            </a:br>
            <a:endParaRPr lang="en-US" dirty="0"/>
          </a:p>
        </p:txBody>
      </p:sp>
      <p:sp>
        <p:nvSpPr>
          <p:cNvPr id="4" name="Subtitle 3"/>
          <p:cNvSpPr>
            <a:spLocks noGrp="1"/>
          </p:cNvSpPr>
          <p:nvPr>
            <p:ph type="subTitle" idx="12"/>
          </p:nvPr>
        </p:nvSpPr>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google:gcp:monitoring</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your test event/s.</a:t>
            </a:r>
          </a:p>
        </p:txBody>
      </p:sp>
      <p:pic>
        <p:nvPicPr>
          <p:cNvPr id="6" name="Picture 5">
            <a:extLst>
              <a:ext uri="{FF2B5EF4-FFF2-40B4-BE49-F238E27FC236}">
                <a16:creationId xmlns:a16="http://schemas.microsoft.com/office/drawing/2014/main" id="{8F0A2828-FE24-D64E-84F9-15CB89A0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378" y="1484668"/>
            <a:ext cx="5245239" cy="3165038"/>
          </a:xfrm>
          <a:prstGeom prst="rect">
            <a:avLst/>
          </a:prstGeom>
        </p:spPr>
      </p:pic>
    </p:spTree>
    <p:extLst>
      <p:ext uri="{BB962C8B-B14F-4D97-AF65-F5344CB8AC3E}">
        <p14:creationId xmlns:p14="http://schemas.microsoft.com/office/powerpoint/2010/main" val="41781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1469"/>
            <a:ext cx="9561005" cy="332690"/>
          </a:xfrm>
        </p:spPr>
        <p:txBody>
          <a:bodyPr/>
          <a:lstStyle/>
          <a:p>
            <a:r>
              <a:rPr lang="en-US" sz="2000" dirty="0"/>
              <a:t>Confirming successful data ingestion using Splunk search – Part 3</a:t>
            </a:r>
            <a:br>
              <a:rPr lang="en-US" sz="2000" dirty="0"/>
            </a:br>
            <a:endParaRPr lang="en-US" dirty="0"/>
          </a:p>
        </p:txBody>
      </p:sp>
      <p:sp>
        <p:nvSpPr>
          <p:cNvPr id="4" name="Subtitle 3"/>
          <p:cNvSpPr>
            <a:spLocks noGrp="1"/>
          </p:cNvSpPr>
          <p:nvPr>
            <p:ph type="subTitle" idx="12"/>
          </p:nvPr>
        </p:nvSpPr>
        <p:spPr>
          <a:xfrm>
            <a:off x="95659" y="649955"/>
            <a:ext cx="8952678" cy="214204"/>
          </a:xfrm>
        </p:spPr>
        <p:txBody>
          <a:bodyPr/>
          <a:lstStyle/>
          <a:p>
            <a:r>
              <a:rPr lang="en-US" sz="1700" dirty="0"/>
              <a:t>To select a specific Cloud Monitoring metric, add a source filter (format: </a:t>
            </a:r>
            <a:r>
              <a:rPr lang="en-US" sz="1700" dirty="0" err="1">
                <a:latin typeface="Consolas" panose="020B0609020204030204" pitchFamily="49" charset="0"/>
                <a:cs typeface="Consolas" panose="020B0609020204030204" pitchFamily="49" charset="0"/>
              </a:rPr>
              <a:t>project:metric</a:t>
            </a:r>
            <a:r>
              <a:rPr lang="en-US" sz="1700" dirty="0"/>
              <a:t>) to your search query. As an example, for the instance utilization metric: </a:t>
            </a:r>
            <a:r>
              <a:rPr lang="en-US" sz="1700" dirty="0">
                <a:latin typeface="Consolas" panose="020B0609020204030204" pitchFamily="49" charset="0"/>
                <a:cs typeface="Consolas" panose="020B0609020204030204" pitchFamily="49" charset="0"/>
              </a:rPr>
              <a:t>source=”my-project-123456:compute.googleapis.com/instance/</a:t>
            </a:r>
            <a:r>
              <a:rPr lang="en-US" sz="1700" dirty="0" err="1">
                <a:latin typeface="Consolas" panose="020B0609020204030204" pitchFamily="49" charset="0"/>
                <a:cs typeface="Consolas" panose="020B0609020204030204" pitchFamily="49" charset="0"/>
              </a:rPr>
              <a:t>cpu</a:t>
            </a:r>
            <a:r>
              <a:rPr lang="en-US" sz="1700" dirty="0">
                <a:latin typeface="Consolas" panose="020B0609020204030204" pitchFamily="49" charset="0"/>
                <a:cs typeface="Consolas" panose="020B0609020204030204" pitchFamily="49" charset="0"/>
              </a:rPr>
              <a:t>/utilization"</a:t>
            </a:r>
          </a:p>
        </p:txBody>
      </p:sp>
      <p:pic>
        <p:nvPicPr>
          <p:cNvPr id="6" name="Picture 5">
            <a:extLst>
              <a:ext uri="{FF2B5EF4-FFF2-40B4-BE49-F238E27FC236}">
                <a16:creationId xmlns:a16="http://schemas.microsoft.com/office/drawing/2014/main" id="{8BB3A176-2B95-E542-9562-43F9D332D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56" y="1470837"/>
            <a:ext cx="5158884" cy="3053442"/>
          </a:xfrm>
          <a:prstGeom prst="rect">
            <a:avLst/>
          </a:prstGeom>
        </p:spPr>
      </p:pic>
    </p:spTree>
    <p:extLst>
      <p:ext uri="{BB962C8B-B14F-4D97-AF65-F5344CB8AC3E}">
        <p14:creationId xmlns:p14="http://schemas.microsoft.com/office/powerpoint/2010/main" val="21985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a generic GCP Cloud Pub/Sub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body" idx="1"/>
          </p:nvPr>
        </p:nvSpPr>
        <p:spPr/>
        <p:txBody>
          <a:bodyPr/>
          <a:lstStyle/>
          <a:p>
            <a:r>
              <a:rPr lang="en-US" dirty="0"/>
              <a:t>Collect data from a preconfigured generic Pub/Sub subscription</a:t>
            </a:r>
          </a:p>
        </p:txBody>
      </p:sp>
      <p:sp>
        <p:nvSpPr>
          <p:cNvPr id="3" name="Text Placeholder 2">
            <a:extLst>
              <a:ext uri="{FF2B5EF4-FFF2-40B4-BE49-F238E27FC236}">
                <a16:creationId xmlns:a16="http://schemas.microsoft.com/office/drawing/2014/main" id="{9D6E8270-09CC-CE46-94AA-A17547E6676E}"/>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306719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generic Cloud Pub/Sub input to the Splunk Add-on for GCP</a:t>
            </a:r>
          </a:p>
          <a:p>
            <a:pPr lvl="1"/>
            <a:r>
              <a:rPr lang="en-US" dirty="0"/>
              <a:t>Confirming successful input creation</a:t>
            </a:r>
          </a:p>
          <a:p>
            <a:pPr lvl="1"/>
            <a:r>
              <a:rPr lang="en-US" sz="1600" dirty="0"/>
              <a:t>Publishing a test message to the subscription</a:t>
            </a:r>
            <a:endParaRPr lang="en-US" dirty="0"/>
          </a:p>
          <a:p>
            <a:pPr lvl="1"/>
            <a:r>
              <a:rPr lang="en-US" sz="1600" dirty="0"/>
              <a:t>Confirming successful data ingestion using Splunk search</a:t>
            </a:r>
            <a:endParaRPr lang="en-US" dirty="0"/>
          </a:p>
        </p:txBody>
      </p:sp>
      <p:sp>
        <p:nvSpPr>
          <p:cNvPr id="3" name="Title 2"/>
          <p:cNvSpPr>
            <a:spLocks noGrp="1"/>
          </p:cNvSpPr>
          <p:nvPr>
            <p:ph type="title"/>
          </p:nvPr>
        </p:nvSpPr>
        <p:spPr>
          <a:xfrm>
            <a:off x="0" y="493658"/>
            <a:ext cx="9144000" cy="332690"/>
          </a:xfrm>
        </p:spPr>
        <p:txBody>
          <a:bodyPr/>
          <a:lstStyle/>
          <a:p>
            <a:r>
              <a:rPr lang="en-US" sz="2400" dirty="0"/>
              <a:t>Table of Contents: Set up a generic GCP Cloud Pub/Sub input</a:t>
            </a:r>
            <a:br>
              <a:rPr lang="en-US" sz="2100" dirty="0"/>
            </a:br>
            <a:endParaRPr lang="en-US" sz="2100"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589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4556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Pub/Sub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Pub/Sub</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1949380"/>
            <a:ext cx="5677319" cy="155686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45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8752"/>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pic>
        <p:nvPicPr>
          <p:cNvPr id="16" name="Picture 15">
            <a:extLst>
              <a:ext uri="{FF2B5EF4-FFF2-40B4-BE49-F238E27FC236}">
                <a16:creationId xmlns:a16="http://schemas.microsoft.com/office/drawing/2014/main" id="{1420183C-F893-FF4D-B244-2688AC043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152" y="1243200"/>
            <a:ext cx="5940110" cy="3129916"/>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1735458"/>
            <a:ext cx="3571786" cy="19554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CBA902B7-71A5-0B49-A992-C7BC9248F91A}"/>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9" name="TextBox 18">
            <a:extLst>
              <a:ext uri="{FF2B5EF4-FFF2-40B4-BE49-F238E27FC236}">
                <a16:creationId xmlns:a16="http://schemas.microsoft.com/office/drawing/2014/main" id="{1F533061-EE27-3345-BE70-92A9252E4B15}"/>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spTree>
    <p:extLst>
      <p:ext uri="{BB962C8B-B14F-4D97-AF65-F5344CB8AC3E}">
        <p14:creationId xmlns:p14="http://schemas.microsoft.com/office/powerpoint/2010/main" val="362019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07E1D6-8D3D-F84E-8CB9-5535EC266847}"/>
              </a:ext>
            </a:extLst>
          </p:cNvPr>
          <p:cNvSpPr txBox="1"/>
          <p:nvPr/>
        </p:nvSpPr>
        <p:spPr>
          <a:xfrm flipH="1">
            <a:off x="221063" y="2113287"/>
            <a:ext cx="1477107" cy="738664"/>
          </a:xfrm>
          <a:prstGeom prst="rect">
            <a:avLst/>
          </a:prstGeom>
          <a:noFill/>
        </p:spPr>
        <p:txBody>
          <a:bodyPr wrap="square" lIns="0" tIns="0" rIns="0" bIns="0" rtlCol="0">
            <a:spAutoFit/>
          </a:bodyPr>
          <a:lstStyle/>
          <a:p>
            <a:r>
              <a:rPr lang="en-US" sz="2400" dirty="0"/>
              <a:t>Select a credential</a:t>
            </a:r>
          </a:p>
        </p:txBody>
      </p:sp>
      <p:pic>
        <p:nvPicPr>
          <p:cNvPr id="5" name="Picture 4">
            <a:extLst>
              <a:ext uri="{FF2B5EF4-FFF2-40B4-BE49-F238E27FC236}">
                <a16:creationId xmlns:a16="http://schemas.microsoft.com/office/drawing/2014/main" id="{9C6AC470-178A-0245-8A6C-DD12F9501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1133603"/>
            <a:ext cx="6643496" cy="3481719"/>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8170" y="1979525"/>
            <a:ext cx="3466683" cy="5030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DC852E3-F0D7-5843-9FB4-948AA31DD67E}"/>
              </a:ext>
            </a:extLst>
          </p:cNvPr>
          <p:cNvSpPr>
            <a:spLocks noGrp="1"/>
          </p:cNvSpPr>
          <p:nvPr>
            <p:ph type="title"/>
          </p:nvPr>
        </p:nvSpPr>
        <p:spPr>
          <a:xfrm>
            <a:off x="1047540" y="-299"/>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5" name="Subtitle 3">
            <a:extLst>
              <a:ext uri="{FF2B5EF4-FFF2-40B4-BE49-F238E27FC236}">
                <a16:creationId xmlns:a16="http://schemas.microsoft.com/office/drawing/2014/main" id="{2E049D13-6520-FA48-8655-B0663C82AD7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credential that was added in the previous section</a:t>
            </a:r>
          </a:p>
        </p:txBody>
      </p:sp>
    </p:spTree>
    <p:extLst>
      <p:ext uri="{BB962C8B-B14F-4D97-AF65-F5344CB8AC3E}">
        <p14:creationId xmlns:p14="http://schemas.microsoft.com/office/powerpoint/2010/main" val="30906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0D554-4AB9-1A49-A556-28659B764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668" y="1211667"/>
            <a:ext cx="6311727" cy="34609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21062" y="2113287"/>
            <a:ext cx="1205803" cy="738664"/>
          </a:xfrm>
          <a:prstGeom prst="rect">
            <a:avLst/>
          </a:prstGeom>
          <a:noFill/>
        </p:spPr>
        <p:txBody>
          <a:bodyPr wrap="square" lIns="0" tIns="0" rIns="0" bIns="0" rtlCol="0">
            <a:spAutoFit/>
          </a:bodyPr>
          <a:lstStyle/>
          <a:p>
            <a:r>
              <a:rPr lang="en-US" sz="2400" dirty="0"/>
              <a:t>Select a project</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426865" y="2235820"/>
            <a:ext cx="3892267" cy="24679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6B4EB34-19C6-6642-97D2-439E9FC97990}"/>
              </a:ext>
            </a:extLst>
          </p:cNvPr>
          <p:cNvSpPr>
            <a:spLocks noGrp="1"/>
          </p:cNvSpPr>
          <p:nvPr>
            <p:ph type="title"/>
          </p:nvPr>
        </p:nvSpPr>
        <p:spPr>
          <a:xfrm>
            <a:off x="1047540" y="-302"/>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7" name="Subtitle 3">
            <a:extLst>
              <a:ext uri="{FF2B5EF4-FFF2-40B4-BE49-F238E27FC236}">
                <a16:creationId xmlns:a16="http://schemas.microsoft.com/office/drawing/2014/main" id="{6350FADB-F486-F44E-9699-F882C5559037}"/>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project where the GCP setup in Module 1 was completed</a:t>
            </a:r>
          </a:p>
        </p:txBody>
      </p:sp>
    </p:spTree>
    <p:extLst>
      <p:ext uri="{BB962C8B-B14F-4D97-AF65-F5344CB8AC3E}">
        <p14:creationId xmlns:p14="http://schemas.microsoft.com/office/powerpoint/2010/main" val="411250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F45A9-818D-A54D-A08F-415896A2F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386" y="1211667"/>
            <a:ext cx="6254523" cy="33970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73816" y="2294157"/>
            <a:ext cx="1547448" cy="738664"/>
          </a:xfrm>
          <a:prstGeom prst="rect">
            <a:avLst/>
          </a:prstGeom>
          <a:noFill/>
        </p:spPr>
        <p:txBody>
          <a:bodyPr wrap="square" lIns="0" tIns="0" rIns="0" bIns="0" rtlCol="0">
            <a:spAutoFit/>
          </a:bodyPr>
          <a:lstStyle/>
          <a:p>
            <a:r>
              <a:rPr lang="en-US" sz="2400" dirty="0"/>
              <a:t>Select a subscription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821264" y="2255062"/>
            <a:ext cx="3273250" cy="4084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3D63B219-3DDD-064F-AAE0-18B305085D06}"/>
              </a:ext>
            </a:extLst>
          </p:cNvPr>
          <p:cNvSpPr>
            <a:spLocks noGrp="1"/>
          </p:cNvSpPr>
          <p:nvPr>
            <p:ph type="title"/>
          </p:nvPr>
        </p:nvSpPr>
        <p:spPr>
          <a:xfrm>
            <a:off x="1047540" y="-18406"/>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6" name="Subtitle 3">
            <a:extLst>
              <a:ext uri="{FF2B5EF4-FFF2-40B4-BE49-F238E27FC236}">
                <a16:creationId xmlns:a16="http://schemas.microsoft.com/office/drawing/2014/main" id="{218E2B9A-CA2F-2F45-9994-9FAF5D0FC1A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a:t>
            </a:r>
            <a:r>
              <a:rPr lang="en-US" dirty="0" err="1"/>
              <a:t>Stackdriver</a:t>
            </a:r>
            <a:r>
              <a:rPr lang="en-US" dirty="0"/>
              <a:t> logging Pub/ Sub subscription set up in Module 1.</a:t>
            </a:r>
          </a:p>
        </p:txBody>
      </p:sp>
    </p:spTree>
    <p:extLst>
      <p:ext uri="{BB962C8B-B14F-4D97-AF65-F5344CB8AC3E}">
        <p14:creationId xmlns:p14="http://schemas.microsoft.com/office/powerpoint/2010/main" val="23761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02863FC1-6A96-6844-8EF6-4306339D97E9}"/>
              </a:ext>
            </a:extLst>
          </p:cNvPr>
          <p:cNvSpPr>
            <a:spLocks noGrp="1"/>
          </p:cNvSpPr>
          <p:nvPr>
            <p:ph type="title"/>
          </p:nvPr>
        </p:nvSpPr>
        <p:spPr>
          <a:xfrm>
            <a:off x="1047540" y="-45567"/>
            <a:ext cx="7048920" cy="1103329"/>
          </a:xfrm>
        </p:spPr>
        <p:txBody>
          <a:bodyPr/>
          <a:lstStyle/>
          <a:p>
            <a:r>
              <a:rPr lang="en-US" sz="2400" dirty="0"/>
              <a:t>Setting up a a generic Cloud Pub/Sub input for the Splunk Add-on for GCP – Part 1</a:t>
            </a:r>
            <a:br>
              <a:rPr lang="en-US" sz="1700" dirty="0"/>
            </a:br>
            <a:endParaRPr lang="en-US" sz="1700" dirty="0"/>
          </a:p>
        </p:txBody>
      </p:sp>
      <p:sp>
        <p:nvSpPr>
          <p:cNvPr id="12" name="Subtitle 3">
            <a:extLst>
              <a:ext uri="{FF2B5EF4-FFF2-40B4-BE49-F238E27FC236}">
                <a16:creationId xmlns:a16="http://schemas.microsoft.com/office/drawing/2014/main" id="{EBE776B7-43F7-7843-9195-24359D3D6506}"/>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an index to send events from this input into, then click Add.</a:t>
            </a:r>
          </a:p>
        </p:txBody>
      </p:sp>
      <p:pic>
        <p:nvPicPr>
          <p:cNvPr id="3" name="Picture 2">
            <a:extLst>
              <a:ext uri="{FF2B5EF4-FFF2-40B4-BE49-F238E27FC236}">
                <a16:creationId xmlns:a16="http://schemas.microsoft.com/office/drawing/2014/main" id="{E625D179-2AFF-1E47-8A74-7861EA322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918" y="1246424"/>
            <a:ext cx="6326161" cy="3288706"/>
          </a:xfrm>
          <a:prstGeom prst="rect">
            <a:avLst/>
          </a:prstGeom>
        </p:spPr>
      </p:pic>
    </p:spTree>
    <p:extLst>
      <p:ext uri="{BB962C8B-B14F-4D97-AF65-F5344CB8AC3E}">
        <p14:creationId xmlns:p14="http://schemas.microsoft.com/office/powerpoint/2010/main" val="31130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Please create a </a:t>
            </a:r>
            <a:r>
              <a:rPr lang="en-US" dirty="0">
                <a:hlinkClick r:id="rId3"/>
              </a:rPr>
              <a:t>GitHub Issue</a:t>
            </a:r>
            <a:r>
              <a:rPr lang="en-US" dirty="0"/>
              <a:t> for any typos, bugs, issues, enhancement requests, etc.</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Initial notes</a:t>
            </a:r>
          </a:p>
        </p:txBody>
      </p:sp>
    </p:spTree>
    <p:extLst>
      <p:ext uri="{BB962C8B-B14F-4D97-AF65-F5344CB8AC3E}">
        <p14:creationId xmlns:p14="http://schemas.microsoft.com/office/powerpoint/2010/main" val="222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27243"/>
            <a:ext cx="9561005" cy="332690"/>
          </a:xfrm>
        </p:spPr>
        <p:txBody>
          <a:bodyPr/>
          <a:lstStyle/>
          <a:p>
            <a:r>
              <a:rPr lang="en-US" sz="2400" dirty="0"/>
              <a:t>Confirming successful input creation and set up – Part 2</a:t>
            </a:r>
            <a:br>
              <a:rPr lang="en-US" dirty="0"/>
            </a:br>
            <a:endParaRPr lang="en-US" dirty="0"/>
          </a:p>
        </p:txBody>
      </p:sp>
      <p:sp>
        <p:nvSpPr>
          <p:cNvPr id="4" name="Subtitle 3"/>
          <p:cNvSpPr>
            <a:spLocks noGrp="1"/>
          </p:cNvSpPr>
          <p:nvPr>
            <p:ph type="subTitle" idx="12"/>
          </p:nvPr>
        </p:nvSpPr>
        <p:spPr/>
        <p:txBody>
          <a:bodyPr/>
          <a:lstStyle/>
          <a:p>
            <a:r>
              <a:rPr lang="en-US" dirty="0"/>
              <a:t>All inputs are visible in the Inputs tab of the Splunk Add-on for GCP, confirm that the index is correct and that the status is Enabled.</a:t>
            </a:r>
          </a:p>
        </p:txBody>
      </p:sp>
      <p:pic>
        <p:nvPicPr>
          <p:cNvPr id="5" name="Picture 4">
            <a:extLst>
              <a:ext uri="{FF2B5EF4-FFF2-40B4-BE49-F238E27FC236}">
                <a16:creationId xmlns:a16="http://schemas.microsoft.com/office/drawing/2014/main" id="{4D1DBE5D-37E1-B649-B784-BFF626A08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55" y="1378016"/>
            <a:ext cx="6982486" cy="3264090"/>
          </a:xfrm>
          <a:prstGeom prst="rect">
            <a:avLst/>
          </a:prstGeom>
        </p:spPr>
      </p:pic>
    </p:spTree>
    <p:extLst>
      <p:ext uri="{BB962C8B-B14F-4D97-AF65-F5344CB8AC3E}">
        <p14:creationId xmlns:p14="http://schemas.microsoft.com/office/powerpoint/2010/main" val="292302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77" y="520979"/>
            <a:ext cx="9561005" cy="332690"/>
          </a:xfrm>
        </p:spPr>
        <p:txBody>
          <a:bodyPr/>
          <a:lstStyle/>
          <a:p>
            <a:r>
              <a:rPr lang="en-US" sz="2000" dirty="0"/>
              <a:t>Publishing a test message to the subscription – Part 3</a:t>
            </a:r>
            <a:br>
              <a:rPr lang="en-US" dirty="0"/>
            </a:br>
            <a:endParaRPr lang="en-US" dirty="0"/>
          </a:p>
        </p:txBody>
      </p:sp>
      <p:sp>
        <p:nvSpPr>
          <p:cNvPr id="4" name="Subtitle 3"/>
          <p:cNvSpPr>
            <a:spLocks noGrp="1"/>
          </p:cNvSpPr>
          <p:nvPr>
            <p:ph type="subTitle" idx="12"/>
          </p:nvPr>
        </p:nvSpPr>
        <p:spPr/>
        <p:txBody>
          <a:bodyPr/>
          <a:lstStyle/>
          <a:p>
            <a:r>
              <a:rPr lang="en-US" dirty="0"/>
              <a:t>If the Pub/Sub subscription has consistent events coming in, continue to Part 3, otherwise we will manually generate events from the GCP console to test our input.</a:t>
            </a:r>
          </a:p>
          <a:p>
            <a:r>
              <a:rPr lang="en-US" dirty="0"/>
              <a:t>Navigate to the GCP console</a:t>
            </a:r>
          </a:p>
        </p:txBody>
      </p:sp>
      <p:pic>
        <p:nvPicPr>
          <p:cNvPr id="5" name="Picture 4">
            <a:extLst>
              <a:ext uri="{FF2B5EF4-FFF2-40B4-BE49-F238E27FC236}">
                <a16:creationId xmlns:a16="http://schemas.microsoft.com/office/drawing/2014/main" id="{ADBF2787-E425-014A-87B2-2499AA225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19" y="1618445"/>
            <a:ext cx="5754757" cy="2994131"/>
          </a:xfrm>
          <a:prstGeom prst="rect">
            <a:avLst/>
          </a:prstGeom>
        </p:spPr>
      </p:pic>
    </p:spTree>
    <p:extLst>
      <p:ext uri="{BB962C8B-B14F-4D97-AF65-F5344CB8AC3E}">
        <p14:creationId xmlns:p14="http://schemas.microsoft.com/office/powerpoint/2010/main" val="21101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1FB11-8979-AF4A-96A2-FB7D99277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15" y="1088190"/>
            <a:ext cx="6727371" cy="3313138"/>
          </a:xfrm>
          <a:prstGeom prst="rect">
            <a:avLst/>
          </a:prstGeom>
        </p:spPr>
      </p:pic>
      <p:sp>
        <p:nvSpPr>
          <p:cNvPr id="3" name="Title 2"/>
          <p:cNvSpPr>
            <a:spLocks noGrp="1"/>
          </p:cNvSpPr>
          <p:nvPr>
            <p:ph type="title"/>
          </p:nvPr>
        </p:nvSpPr>
        <p:spPr>
          <a:xfrm>
            <a:off x="-1984" y="575164"/>
            <a:ext cx="9561005"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p:txBody>
          <a:bodyPr/>
          <a:lstStyle/>
          <a:p>
            <a:r>
              <a:rPr lang="en-US" dirty="0"/>
              <a:t>From the GCP Console Service menu, scroll to Pub/Sub, click and select Topics</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124717" y="1473004"/>
            <a:ext cx="679151" cy="369332"/>
          </a:xfrm>
          <a:prstGeom prst="rect">
            <a:avLst/>
          </a:prstGeom>
          <a:noFill/>
        </p:spPr>
        <p:txBody>
          <a:bodyPr wrap="square" lIns="0" tIns="0" rIns="0" bIns="0" rtlCol="0">
            <a:spAutoFit/>
          </a:bodyPr>
          <a:lstStyle/>
          <a:p>
            <a:r>
              <a:rPr lang="en-US" sz="2400" dirty="0"/>
              <a:t>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a:off x="803868" y="1657670"/>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139AEE-98AF-1244-ABD3-57502AE81119}"/>
              </a:ext>
            </a:extLst>
          </p:cNvPr>
          <p:cNvSpPr txBox="1"/>
          <p:nvPr/>
        </p:nvSpPr>
        <p:spPr>
          <a:xfrm flipH="1">
            <a:off x="79499" y="2836754"/>
            <a:ext cx="1362439" cy="738664"/>
          </a:xfrm>
          <a:prstGeom prst="rect">
            <a:avLst/>
          </a:prstGeom>
          <a:noFill/>
        </p:spPr>
        <p:txBody>
          <a:bodyPr wrap="square" lIns="0" tIns="0" rIns="0" bIns="0" rtlCol="0">
            <a:spAutoFit/>
          </a:bodyPr>
          <a:lstStyle/>
          <a:p>
            <a:r>
              <a:rPr lang="en-US" sz="2400" dirty="0"/>
              <a:t>Then click here</a:t>
            </a:r>
          </a:p>
        </p:txBody>
      </p:sp>
      <p:cxnSp>
        <p:nvCxnSpPr>
          <p:cNvPr id="10" name="Straight Arrow Connector 9">
            <a:extLst>
              <a:ext uri="{FF2B5EF4-FFF2-40B4-BE49-F238E27FC236}">
                <a16:creationId xmlns:a16="http://schemas.microsoft.com/office/drawing/2014/main" id="{A770A91B-7850-3247-B76D-8B2216649E5F}"/>
              </a:ext>
            </a:extLst>
          </p:cNvPr>
          <p:cNvCxnSpPr>
            <a:cxnSpLocks/>
            <a:stCxn id="9" idx="1"/>
          </p:cNvCxnSpPr>
          <p:nvPr/>
        </p:nvCxnSpPr>
        <p:spPr>
          <a:xfrm flipV="1">
            <a:off x="1441938" y="2592476"/>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0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EEB0E-5AEF-7F42-89C3-C278B72DC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187" y="1256233"/>
            <a:ext cx="6545766" cy="3401231"/>
          </a:xfrm>
          <a:prstGeom prst="rect">
            <a:avLst/>
          </a:prstGeom>
        </p:spPr>
      </p:pic>
      <p:sp>
        <p:nvSpPr>
          <p:cNvPr id="3" name="Title 2"/>
          <p:cNvSpPr>
            <a:spLocks noGrp="1"/>
          </p:cNvSpPr>
          <p:nvPr>
            <p:ph type="title"/>
          </p:nvPr>
        </p:nvSpPr>
        <p:spPr>
          <a:xfrm>
            <a:off x="0" y="562058"/>
            <a:ext cx="9561005"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p:txBody>
          <a:bodyPr/>
          <a:lstStyle/>
          <a:p>
            <a:r>
              <a:rPr lang="en-US" dirty="0"/>
              <a:t>For the topic of the subscription whose Splunk input you are trying to test, click the menu and select Publish message.</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342048" y="2688855"/>
            <a:ext cx="126195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flipV="1">
            <a:off x="1604005" y="2553629"/>
            <a:ext cx="4763341" cy="31989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1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02693"/>
            <a:ext cx="9561005"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p:txBody>
          <a:bodyPr/>
          <a:lstStyle/>
          <a:p>
            <a:r>
              <a:rPr lang="en-US" dirty="0"/>
              <a:t>Provide a message and some test key value pairs to the message. Click Publish.</a:t>
            </a:r>
          </a:p>
        </p:txBody>
      </p:sp>
      <p:pic>
        <p:nvPicPr>
          <p:cNvPr id="6" name="Picture 5">
            <a:extLst>
              <a:ext uri="{FF2B5EF4-FFF2-40B4-BE49-F238E27FC236}">
                <a16:creationId xmlns:a16="http://schemas.microsoft.com/office/drawing/2014/main" id="{EBECF7FB-2534-6343-8391-3E920D16F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04" y="970213"/>
            <a:ext cx="6869151" cy="3568914"/>
          </a:xfrm>
          <a:prstGeom prst="rect">
            <a:avLst/>
          </a:prstGeom>
        </p:spPr>
      </p:pic>
    </p:spTree>
    <p:extLst>
      <p:ext uri="{BB962C8B-B14F-4D97-AF65-F5344CB8AC3E}">
        <p14:creationId xmlns:p14="http://schemas.microsoft.com/office/powerpoint/2010/main" val="225338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3658"/>
            <a:ext cx="9561005"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p:txBody>
          <a:bodyPr/>
          <a:lstStyle/>
          <a:p>
            <a:r>
              <a:rPr lang="en-US" dirty="0"/>
              <a:t>Message availability in Splunk.</a:t>
            </a:r>
          </a:p>
        </p:txBody>
      </p:sp>
      <p:sp>
        <p:nvSpPr>
          <p:cNvPr id="2" name="TextBox 1">
            <a:extLst>
              <a:ext uri="{FF2B5EF4-FFF2-40B4-BE49-F238E27FC236}">
                <a16:creationId xmlns:a16="http://schemas.microsoft.com/office/drawing/2014/main" id="{7303916B-34AC-9A4D-B607-C6298B163548}"/>
              </a:ext>
            </a:extLst>
          </p:cNvPr>
          <p:cNvSpPr txBox="1"/>
          <p:nvPr/>
        </p:nvSpPr>
        <p:spPr>
          <a:xfrm>
            <a:off x="342047" y="1416817"/>
            <a:ext cx="8038277"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There may be some delay between creating the test event and Splunk actually ingesting it. Allow for 5-10 minutes before troubleshooting.</a:t>
            </a:r>
          </a:p>
        </p:txBody>
      </p:sp>
    </p:spTree>
    <p:extLst>
      <p:ext uri="{BB962C8B-B14F-4D97-AF65-F5344CB8AC3E}">
        <p14:creationId xmlns:p14="http://schemas.microsoft.com/office/powerpoint/2010/main" val="223331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263"/>
            <a:ext cx="9561005"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google:gcp:pubsub:message</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your test event/s.</a:t>
            </a:r>
          </a:p>
        </p:txBody>
      </p:sp>
      <p:pic>
        <p:nvPicPr>
          <p:cNvPr id="5" name="Picture 4">
            <a:extLst>
              <a:ext uri="{FF2B5EF4-FFF2-40B4-BE49-F238E27FC236}">
                <a16:creationId xmlns:a16="http://schemas.microsoft.com/office/drawing/2014/main" id="{563C0658-73B8-9F46-8FED-DCBC4BED2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725" y="1669116"/>
            <a:ext cx="6910546" cy="2766194"/>
          </a:xfrm>
          <a:prstGeom prst="rect">
            <a:avLst/>
          </a:prstGeom>
        </p:spPr>
      </p:pic>
    </p:spTree>
    <p:extLst>
      <p:ext uri="{BB962C8B-B14F-4D97-AF65-F5344CB8AC3E}">
        <p14:creationId xmlns:p14="http://schemas.microsoft.com/office/powerpoint/2010/main" val="204927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64223"/>
            <a:ext cx="9561005"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p:txBody>
          <a:bodyPr/>
          <a:lstStyle/>
          <a:p>
            <a:r>
              <a:rPr lang="en-US" dirty="0"/>
              <a:t>If you have multiple inputs configured, test a single subscription by specifying </a:t>
            </a:r>
            <a:r>
              <a:rPr lang="en-US" dirty="0">
                <a:latin typeface="Consolas" panose="020B0609020204030204" pitchFamily="49" charset="0"/>
                <a:cs typeface="Consolas" panose="020B0609020204030204" pitchFamily="49" charset="0"/>
              </a:rPr>
              <a:t>source="*/subscriptions/</a:t>
            </a:r>
            <a:r>
              <a:rPr lang="en-US" dirty="0" err="1">
                <a:latin typeface="Consolas" panose="020B0609020204030204" pitchFamily="49" charset="0"/>
                <a:cs typeface="Consolas" panose="020B0609020204030204" pitchFamily="49" charset="0"/>
              </a:rPr>
              <a:t>splunk</a:t>
            </a:r>
            <a:r>
              <a:rPr lang="en-US" dirty="0">
                <a:latin typeface="Consolas" panose="020B0609020204030204" pitchFamily="49" charset="0"/>
                <a:cs typeface="Consolas" panose="020B0609020204030204" pitchFamily="49" charset="0"/>
              </a:rPr>
              <a:t>-generic”.</a:t>
            </a:r>
            <a:r>
              <a:rPr lang="en-US" dirty="0">
                <a:latin typeface="Arial" panose="020B0604020202020204" pitchFamily="34" charset="0"/>
                <a:cs typeface="Arial" panose="020B0604020202020204" pitchFamily="34" charset="0"/>
              </a:rPr>
              <a:t> </a:t>
            </a:r>
            <a:r>
              <a:rPr lang="en-US" dirty="0"/>
              <a:t>Replace </a:t>
            </a:r>
            <a:r>
              <a:rPr lang="en-US" dirty="0" err="1">
                <a:latin typeface="Consolas" panose="020B0609020204030204" pitchFamily="49" charset="0"/>
                <a:cs typeface="Consolas" panose="020B0609020204030204" pitchFamily="49" charset="0"/>
              </a:rPr>
              <a:t>splunk</a:t>
            </a:r>
            <a:r>
              <a:rPr lang="en-US" dirty="0">
                <a:latin typeface="Consolas" panose="020B0609020204030204" pitchFamily="49" charset="0"/>
                <a:cs typeface="Consolas" panose="020B0609020204030204" pitchFamily="49" charset="0"/>
              </a:rPr>
              <a:t>-generic</a:t>
            </a:r>
            <a:r>
              <a:rPr lang="en-US" dirty="0"/>
              <a:t> with the subscription name you are testing.</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AAC8442-7D7E-4C47-936F-1CD3579A1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10" y="1580371"/>
            <a:ext cx="7033776" cy="2832561"/>
          </a:xfrm>
          <a:prstGeom prst="rect">
            <a:avLst/>
          </a:prstGeom>
        </p:spPr>
      </p:pic>
    </p:spTree>
    <p:extLst>
      <p:ext uri="{BB962C8B-B14F-4D97-AF65-F5344CB8AC3E}">
        <p14:creationId xmlns:p14="http://schemas.microsoft.com/office/powerpoint/2010/main" val="26908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a </a:t>
            </a:r>
            <a:r>
              <a:rPr lang="en-US" dirty="0" err="1"/>
              <a:t>Stackdriver</a:t>
            </a:r>
            <a:r>
              <a:rPr lang="en-US" dirty="0"/>
              <a:t> logging Cloud Pub/Sub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body" idx="1"/>
          </p:nvPr>
        </p:nvSpPr>
        <p:spPr/>
        <p:txBody>
          <a:bodyPr/>
          <a:lstStyle/>
          <a:p>
            <a:r>
              <a:rPr lang="en-US" dirty="0"/>
              <a:t>Collect data from a preconfigured </a:t>
            </a:r>
            <a:r>
              <a:rPr lang="en-US" dirty="0" err="1"/>
              <a:t>Stackdriver</a:t>
            </a:r>
            <a:r>
              <a:rPr lang="en-US" dirty="0"/>
              <a:t> logging Pub/Sub subscription</a:t>
            </a:r>
          </a:p>
        </p:txBody>
      </p:sp>
      <p:sp>
        <p:nvSpPr>
          <p:cNvPr id="3" name="Text Placeholder 2">
            <a:extLst>
              <a:ext uri="{FF2B5EF4-FFF2-40B4-BE49-F238E27FC236}">
                <a16:creationId xmlns:a16="http://schemas.microsoft.com/office/drawing/2014/main" id="{AA2B8A77-E12E-3243-870A-B98121A0622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67386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a:t>
            </a:r>
            <a:r>
              <a:rPr lang="en-US" dirty="0" err="1"/>
              <a:t>Stackdriver</a:t>
            </a:r>
            <a:r>
              <a:rPr lang="en-US" dirty="0"/>
              <a:t> logging </a:t>
            </a:r>
            <a:r>
              <a:rPr lang="en-US" sz="1600" dirty="0"/>
              <a:t>Cloud </a:t>
            </a:r>
            <a:r>
              <a:rPr lang="en-US" dirty="0"/>
              <a:t>Pub/Sub input for the Splunk Add-on for GCP</a:t>
            </a:r>
          </a:p>
          <a:p>
            <a:pPr lvl="1"/>
            <a:r>
              <a:rPr lang="en-US" dirty="0"/>
              <a:t>Confirming successful input creation</a:t>
            </a:r>
          </a:p>
          <a:p>
            <a:pPr lvl="1"/>
            <a:r>
              <a:rPr lang="en-US" sz="1600" dirty="0"/>
              <a:t>Publishing a test message to the subscription</a:t>
            </a:r>
            <a:endParaRPr lang="en-US" dirty="0"/>
          </a:p>
          <a:p>
            <a:pPr lvl="1"/>
            <a:r>
              <a:rPr lang="en-US" sz="1600" dirty="0"/>
              <a:t>Confirming successful data ingestion using Splunk search</a:t>
            </a:r>
            <a:endParaRPr lang="en-US" dirty="0"/>
          </a:p>
        </p:txBody>
      </p:sp>
      <p:sp>
        <p:nvSpPr>
          <p:cNvPr id="3" name="Title 2"/>
          <p:cNvSpPr>
            <a:spLocks noGrp="1"/>
          </p:cNvSpPr>
          <p:nvPr>
            <p:ph type="title"/>
          </p:nvPr>
        </p:nvSpPr>
        <p:spPr>
          <a:xfrm>
            <a:off x="-1" y="446399"/>
            <a:ext cx="9144000" cy="332690"/>
          </a:xfrm>
        </p:spPr>
        <p:txBody>
          <a:bodyPr/>
          <a:lstStyle/>
          <a:p>
            <a:r>
              <a:rPr lang="en-US" sz="2100" dirty="0"/>
              <a:t>Table of Contents: Set up a </a:t>
            </a:r>
            <a:r>
              <a:rPr lang="en-US" sz="2100" dirty="0" err="1"/>
              <a:t>Stackdriver</a:t>
            </a:r>
            <a:r>
              <a:rPr lang="en-US" sz="2100" dirty="0"/>
              <a:t> logging </a:t>
            </a:r>
            <a:r>
              <a:rPr lang="en-US" sz="2000" dirty="0"/>
              <a:t>Cloud </a:t>
            </a:r>
            <a:r>
              <a:rPr lang="en-US" sz="2100" dirty="0"/>
              <a:t>Pub/Sub input</a:t>
            </a:r>
            <a:br>
              <a:rPr lang="en-US" sz="2100" dirty="0"/>
            </a:br>
            <a:endParaRPr lang="en-US" sz="2100"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24266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the GCP service account to the Splunk Add-on for GCP</a:t>
            </a:r>
          </a:p>
        </p:txBody>
      </p:sp>
      <p:sp>
        <p:nvSpPr>
          <p:cNvPr id="5" name="Subtitle 4">
            <a:extLst>
              <a:ext uri="{FF2B5EF4-FFF2-40B4-BE49-F238E27FC236}">
                <a16:creationId xmlns:a16="http://schemas.microsoft.com/office/drawing/2014/main" id="{03FCC210-4ED9-6D42-95E8-25632FEF2205}"/>
              </a:ext>
            </a:extLst>
          </p:cNvPr>
          <p:cNvSpPr>
            <a:spLocks noGrp="1"/>
          </p:cNvSpPr>
          <p:nvPr>
            <p:ph type="body" idx="1"/>
          </p:nvPr>
        </p:nvSpPr>
        <p:spPr/>
        <p:txBody>
          <a:bodyPr/>
          <a:lstStyle/>
          <a:p>
            <a:r>
              <a:rPr lang="en-US" dirty="0"/>
              <a:t>First time Add-on setup.</a:t>
            </a:r>
          </a:p>
        </p:txBody>
      </p:sp>
      <p:sp>
        <p:nvSpPr>
          <p:cNvPr id="3" name="Text Placeholder 2">
            <a:extLst>
              <a:ext uri="{FF2B5EF4-FFF2-40B4-BE49-F238E27FC236}">
                <a16:creationId xmlns:a16="http://schemas.microsoft.com/office/drawing/2014/main" id="{12360B89-A513-B34A-ABE8-91C2FA0AB175}"/>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9353"/>
            <a:ext cx="7048920" cy="1103329"/>
          </a:xfrm>
        </p:spPr>
        <p:txBody>
          <a:bodyPr/>
          <a:lstStyle/>
          <a:p>
            <a:r>
              <a:rPr lang="en-US" sz="2400" dirty="0"/>
              <a:t>Setting up a </a:t>
            </a:r>
            <a:r>
              <a:rPr lang="en-US" sz="2400" dirty="0" err="1"/>
              <a:t>Stackdriver</a:t>
            </a:r>
            <a:r>
              <a:rPr lang="en-US" sz="2400" dirty="0"/>
              <a:t>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Pub/Sub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Pub/Sub</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049864"/>
            <a:ext cx="5677319" cy="14563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65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8754"/>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pic>
        <p:nvPicPr>
          <p:cNvPr id="11" name="Picture 10">
            <a:extLst>
              <a:ext uri="{FF2B5EF4-FFF2-40B4-BE49-F238E27FC236}">
                <a16:creationId xmlns:a16="http://schemas.microsoft.com/office/drawing/2014/main" id="{C2B93953-21F2-7944-98A1-515427358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152" y="1243200"/>
            <a:ext cx="5940110" cy="3129916"/>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3550" y="1735458"/>
            <a:ext cx="3571786" cy="19554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ular Callout 19">
            <a:extLst>
              <a:ext uri="{FF2B5EF4-FFF2-40B4-BE49-F238E27FC236}">
                <a16:creationId xmlns:a16="http://schemas.microsoft.com/office/drawing/2014/main" id="{EA542261-BEC7-4049-B1D4-0EC551F53496}"/>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1" name="TextBox 20">
            <a:extLst>
              <a:ext uri="{FF2B5EF4-FFF2-40B4-BE49-F238E27FC236}">
                <a16:creationId xmlns:a16="http://schemas.microsoft.com/office/drawing/2014/main" id="{A0B08AEF-30B9-1243-A6F3-C6C04B211783}"/>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spTree>
    <p:extLst>
      <p:ext uri="{BB962C8B-B14F-4D97-AF65-F5344CB8AC3E}">
        <p14:creationId xmlns:p14="http://schemas.microsoft.com/office/powerpoint/2010/main" val="146980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07E1D6-8D3D-F84E-8CB9-5535EC266847}"/>
              </a:ext>
            </a:extLst>
          </p:cNvPr>
          <p:cNvSpPr txBox="1"/>
          <p:nvPr/>
        </p:nvSpPr>
        <p:spPr>
          <a:xfrm flipH="1">
            <a:off x="221063" y="2113287"/>
            <a:ext cx="1477107" cy="738664"/>
          </a:xfrm>
          <a:prstGeom prst="rect">
            <a:avLst/>
          </a:prstGeom>
          <a:noFill/>
        </p:spPr>
        <p:txBody>
          <a:bodyPr wrap="square" lIns="0" tIns="0" rIns="0" bIns="0" rtlCol="0">
            <a:spAutoFit/>
          </a:bodyPr>
          <a:lstStyle/>
          <a:p>
            <a:r>
              <a:rPr lang="en-US" sz="2400" dirty="0"/>
              <a:t>Select a credential</a:t>
            </a:r>
          </a:p>
        </p:txBody>
      </p:sp>
      <p:pic>
        <p:nvPicPr>
          <p:cNvPr id="5" name="Picture 4">
            <a:extLst>
              <a:ext uri="{FF2B5EF4-FFF2-40B4-BE49-F238E27FC236}">
                <a16:creationId xmlns:a16="http://schemas.microsoft.com/office/drawing/2014/main" id="{9C6AC470-178A-0245-8A6C-DD12F9501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1133603"/>
            <a:ext cx="6643496" cy="3481719"/>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8170" y="1979525"/>
            <a:ext cx="3466683" cy="5030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DC852E3-F0D7-5843-9FB4-948AA31DD67E}"/>
              </a:ext>
            </a:extLst>
          </p:cNvPr>
          <p:cNvSpPr>
            <a:spLocks noGrp="1"/>
          </p:cNvSpPr>
          <p:nvPr>
            <p:ph type="title"/>
          </p:nvPr>
        </p:nvSpPr>
        <p:spPr>
          <a:xfrm>
            <a:off x="1047540" y="-9355"/>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5" name="Subtitle 3">
            <a:extLst>
              <a:ext uri="{FF2B5EF4-FFF2-40B4-BE49-F238E27FC236}">
                <a16:creationId xmlns:a16="http://schemas.microsoft.com/office/drawing/2014/main" id="{2E049D13-6520-FA48-8655-B0663C82AD7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credential that was added in the previous section</a:t>
            </a:r>
          </a:p>
        </p:txBody>
      </p:sp>
    </p:spTree>
    <p:extLst>
      <p:ext uri="{BB962C8B-B14F-4D97-AF65-F5344CB8AC3E}">
        <p14:creationId xmlns:p14="http://schemas.microsoft.com/office/powerpoint/2010/main" val="57419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9E2672-1C93-0643-B245-33FE6847B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668" y="1211667"/>
            <a:ext cx="6311727" cy="34609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21062" y="2113287"/>
            <a:ext cx="1205803" cy="738664"/>
          </a:xfrm>
          <a:prstGeom prst="rect">
            <a:avLst/>
          </a:prstGeom>
          <a:noFill/>
        </p:spPr>
        <p:txBody>
          <a:bodyPr wrap="square" lIns="0" tIns="0" rIns="0" bIns="0" rtlCol="0">
            <a:spAutoFit/>
          </a:bodyPr>
          <a:lstStyle/>
          <a:p>
            <a:r>
              <a:rPr lang="en-US" sz="2400" dirty="0"/>
              <a:t>Select a project</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426865" y="2241395"/>
            <a:ext cx="3925720" cy="24122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6B4EB34-19C6-6642-97D2-439E9FC97990}"/>
              </a:ext>
            </a:extLst>
          </p:cNvPr>
          <p:cNvSpPr>
            <a:spLocks noGrp="1"/>
          </p:cNvSpPr>
          <p:nvPr>
            <p:ph type="title"/>
          </p:nvPr>
        </p:nvSpPr>
        <p:spPr>
          <a:xfrm>
            <a:off x="1047540" y="-36515"/>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7" name="Subtitle 3">
            <a:extLst>
              <a:ext uri="{FF2B5EF4-FFF2-40B4-BE49-F238E27FC236}">
                <a16:creationId xmlns:a16="http://schemas.microsoft.com/office/drawing/2014/main" id="{6350FADB-F486-F44E-9699-F882C5559037}"/>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project where the GCP setup in Module 1 was completed</a:t>
            </a:r>
          </a:p>
        </p:txBody>
      </p:sp>
    </p:spTree>
    <p:extLst>
      <p:ext uri="{BB962C8B-B14F-4D97-AF65-F5344CB8AC3E}">
        <p14:creationId xmlns:p14="http://schemas.microsoft.com/office/powerpoint/2010/main" val="234144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FF2F91-C13A-7540-BFB4-ABE733AE4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386" y="1211667"/>
            <a:ext cx="6254523" cy="33970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73816" y="2294157"/>
            <a:ext cx="1547448" cy="738664"/>
          </a:xfrm>
          <a:prstGeom prst="rect">
            <a:avLst/>
          </a:prstGeom>
          <a:noFill/>
        </p:spPr>
        <p:txBody>
          <a:bodyPr wrap="square" lIns="0" tIns="0" rIns="0" bIns="0" rtlCol="0">
            <a:spAutoFit/>
          </a:bodyPr>
          <a:lstStyle/>
          <a:p>
            <a:r>
              <a:rPr lang="en-US" sz="2400" dirty="0"/>
              <a:t>Select a subscription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821264" y="2371411"/>
            <a:ext cx="3283299" cy="2920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3D63B219-3DDD-064F-AAE0-18B305085D06}"/>
              </a:ext>
            </a:extLst>
          </p:cNvPr>
          <p:cNvSpPr>
            <a:spLocks noGrp="1"/>
          </p:cNvSpPr>
          <p:nvPr>
            <p:ph type="title"/>
          </p:nvPr>
        </p:nvSpPr>
        <p:spPr>
          <a:xfrm>
            <a:off x="1047540" y="-36513"/>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6" name="Subtitle 3">
            <a:extLst>
              <a:ext uri="{FF2B5EF4-FFF2-40B4-BE49-F238E27FC236}">
                <a16:creationId xmlns:a16="http://schemas.microsoft.com/office/drawing/2014/main" id="{218E2B9A-CA2F-2F45-9994-9FAF5D0FC1A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a:t>
            </a:r>
            <a:r>
              <a:rPr lang="en-US" dirty="0" err="1"/>
              <a:t>Stackdriver</a:t>
            </a:r>
            <a:r>
              <a:rPr lang="en-US" dirty="0"/>
              <a:t> logging Pub/ Sub subscription set up in Module 1.</a:t>
            </a:r>
          </a:p>
        </p:txBody>
      </p:sp>
    </p:spTree>
    <p:extLst>
      <p:ext uri="{BB962C8B-B14F-4D97-AF65-F5344CB8AC3E}">
        <p14:creationId xmlns:p14="http://schemas.microsoft.com/office/powerpoint/2010/main" val="347178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02863FC1-6A96-6844-8EF6-4306339D97E9}"/>
              </a:ext>
            </a:extLst>
          </p:cNvPr>
          <p:cNvSpPr>
            <a:spLocks noGrp="1"/>
          </p:cNvSpPr>
          <p:nvPr>
            <p:ph type="title"/>
          </p:nvPr>
        </p:nvSpPr>
        <p:spPr>
          <a:xfrm>
            <a:off x="1047540" y="-7272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2" name="Subtitle 3">
            <a:extLst>
              <a:ext uri="{FF2B5EF4-FFF2-40B4-BE49-F238E27FC236}">
                <a16:creationId xmlns:a16="http://schemas.microsoft.com/office/drawing/2014/main" id="{EBE776B7-43F7-7843-9195-24359D3D6506}"/>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an index to send events from this input into, then click Add.</a:t>
            </a:r>
          </a:p>
        </p:txBody>
      </p:sp>
      <p:pic>
        <p:nvPicPr>
          <p:cNvPr id="3" name="Picture 2">
            <a:extLst>
              <a:ext uri="{FF2B5EF4-FFF2-40B4-BE49-F238E27FC236}">
                <a16:creationId xmlns:a16="http://schemas.microsoft.com/office/drawing/2014/main" id="{23761551-A8FC-D945-A02C-6B66AB797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033" y="1211667"/>
            <a:ext cx="6027932" cy="3410429"/>
          </a:xfrm>
          <a:prstGeom prst="rect">
            <a:avLst/>
          </a:prstGeom>
        </p:spPr>
      </p:pic>
    </p:spTree>
    <p:extLst>
      <p:ext uri="{BB962C8B-B14F-4D97-AF65-F5344CB8AC3E}">
        <p14:creationId xmlns:p14="http://schemas.microsoft.com/office/powerpoint/2010/main" val="299522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27243"/>
            <a:ext cx="9561005" cy="332690"/>
          </a:xfrm>
        </p:spPr>
        <p:txBody>
          <a:bodyPr/>
          <a:lstStyle/>
          <a:p>
            <a:r>
              <a:rPr lang="en-US" sz="2000" dirty="0"/>
              <a:t>Confirming successful input creation and set up – Part 2</a:t>
            </a:r>
            <a:br>
              <a:rPr lang="en-US" dirty="0"/>
            </a:br>
            <a:endParaRPr lang="en-US" dirty="0"/>
          </a:p>
        </p:txBody>
      </p:sp>
      <p:sp>
        <p:nvSpPr>
          <p:cNvPr id="4" name="Subtitle 3"/>
          <p:cNvSpPr>
            <a:spLocks noGrp="1"/>
          </p:cNvSpPr>
          <p:nvPr>
            <p:ph type="subTitle" idx="12"/>
          </p:nvPr>
        </p:nvSpPr>
        <p:spPr/>
        <p:txBody>
          <a:bodyPr/>
          <a:lstStyle/>
          <a:p>
            <a:r>
              <a:rPr lang="en-US" dirty="0"/>
              <a:t>All inputs are visible in the Inputs tab of the Splunk Add-on for GCP, confirm that the index is correct and that the status is Enabled.</a:t>
            </a:r>
          </a:p>
        </p:txBody>
      </p:sp>
      <p:pic>
        <p:nvPicPr>
          <p:cNvPr id="7" name="Picture 6">
            <a:extLst>
              <a:ext uri="{FF2B5EF4-FFF2-40B4-BE49-F238E27FC236}">
                <a16:creationId xmlns:a16="http://schemas.microsoft.com/office/drawing/2014/main" id="{7501A5C0-3432-384D-B01F-434A74555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55" y="1378016"/>
            <a:ext cx="6982486" cy="3264090"/>
          </a:xfrm>
          <a:prstGeom prst="rect">
            <a:avLst/>
          </a:prstGeom>
        </p:spPr>
      </p:pic>
    </p:spTree>
    <p:extLst>
      <p:ext uri="{BB962C8B-B14F-4D97-AF65-F5344CB8AC3E}">
        <p14:creationId xmlns:p14="http://schemas.microsoft.com/office/powerpoint/2010/main" val="44235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263"/>
            <a:ext cx="9561005" cy="332690"/>
          </a:xfrm>
        </p:spPr>
        <p:txBody>
          <a:bodyPr/>
          <a:lstStyle/>
          <a:p>
            <a:r>
              <a:rPr lang="en-US" sz="2000" dirty="0"/>
              <a:t>Publishing a test message to the subscription – Part 3</a:t>
            </a:r>
            <a:br>
              <a:rPr lang="en-US" dirty="0"/>
            </a:br>
            <a:endParaRPr lang="en-US" dirty="0"/>
          </a:p>
        </p:txBody>
      </p:sp>
      <p:sp>
        <p:nvSpPr>
          <p:cNvPr id="4" name="Subtitle 3"/>
          <p:cNvSpPr>
            <a:spLocks noGrp="1"/>
          </p:cNvSpPr>
          <p:nvPr>
            <p:ph type="subTitle" idx="12"/>
          </p:nvPr>
        </p:nvSpPr>
        <p:spPr/>
        <p:txBody>
          <a:bodyPr/>
          <a:lstStyle/>
          <a:p>
            <a:r>
              <a:rPr lang="en-US" dirty="0"/>
              <a:t>If the Pub/Sub subscription has consistent events coming in, continue to Part 3, otherwise we will manually generate events from the GCP console to test our input.</a:t>
            </a:r>
          </a:p>
          <a:p>
            <a:r>
              <a:rPr lang="en-US" dirty="0"/>
              <a:t>Navigate to the GCP console</a:t>
            </a:r>
          </a:p>
        </p:txBody>
      </p:sp>
      <p:pic>
        <p:nvPicPr>
          <p:cNvPr id="5" name="Picture 4">
            <a:extLst>
              <a:ext uri="{FF2B5EF4-FFF2-40B4-BE49-F238E27FC236}">
                <a16:creationId xmlns:a16="http://schemas.microsoft.com/office/drawing/2014/main" id="{20B503E8-F19D-754B-A329-D880F5A7E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19" y="1618445"/>
            <a:ext cx="5754757" cy="2994131"/>
          </a:xfrm>
          <a:prstGeom prst="rect">
            <a:avLst/>
          </a:prstGeom>
        </p:spPr>
      </p:pic>
    </p:spTree>
    <p:extLst>
      <p:ext uri="{BB962C8B-B14F-4D97-AF65-F5344CB8AC3E}">
        <p14:creationId xmlns:p14="http://schemas.microsoft.com/office/powerpoint/2010/main" val="22456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ADFF56D-FBA3-2945-AD60-5D2D9C264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15" y="1088190"/>
            <a:ext cx="6727371" cy="3313138"/>
          </a:xfrm>
          <a:prstGeom prst="rect">
            <a:avLst/>
          </a:prstGeom>
        </p:spPr>
      </p:pic>
      <p:sp>
        <p:nvSpPr>
          <p:cNvPr id="3" name="Title 2"/>
          <p:cNvSpPr>
            <a:spLocks noGrp="1"/>
          </p:cNvSpPr>
          <p:nvPr>
            <p:ph type="title"/>
          </p:nvPr>
        </p:nvSpPr>
        <p:spPr>
          <a:xfrm>
            <a:off x="0" y="593167"/>
            <a:ext cx="9561005"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p:txBody>
          <a:bodyPr/>
          <a:lstStyle/>
          <a:p>
            <a:r>
              <a:rPr lang="en-US" dirty="0"/>
              <a:t>From the GCP Console Service menu, scroll to Pub/Sub, click and select Topics</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124717" y="1473004"/>
            <a:ext cx="679151" cy="369332"/>
          </a:xfrm>
          <a:prstGeom prst="rect">
            <a:avLst/>
          </a:prstGeom>
          <a:noFill/>
        </p:spPr>
        <p:txBody>
          <a:bodyPr wrap="square" lIns="0" tIns="0" rIns="0" bIns="0" rtlCol="0">
            <a:spAutoFit/>
          </a:bodyPr>
          <a:lstStyle/>
          <a:p>
            <a:r>
              <a:rPr lang="en-US" sz="2400" dirty="0"/>
              <a:t>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a:off x="803868" y="1657670"/>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139AEE-98AF-1244-ABD3-57502AE81119}"/>
              </a:ext>
            </a:extLst>
          </p:cNvPr>
          <p:cNvSpPr txBox="1"/>
          <p:nvPr/>
        </p:nvSpPr>
        <p:spPr>
          <a:xfrm flipH="1">
            <a:off x="79499" y="2836754"/>
            <a:ext cx="1362439" cy="738664"/>
          </a:xfrm>
          <a:prstGeom prst="rect">
            <a:avLst/>
          </a:prstGeom>
          <a:noFill/>
        </p:spPr>
        <p:txBody>
          <a:bodyPr wrap="square" lIns="0" tIns="0" rIns="0" bIns="0" rtlCol="0">
            <a:spAutoFit/>
          </a:bodyPr>
          <a:lstStyle/>
          <a:p>
            <a:r>
              <a:rPr lang="en-US" sz="2400" dirty="0"/>
              <a:t>Then click here</a:t>
            </a:r>
          </a:p>
        </p:txBody>
      </p:sp>
      <p:cxnSp>
        <p:nvCxnSpPr>
          <p:cNvPr id="10" name="Straight Arrow Connector 9">
            <a:extLst>
              <a:ext uri="{FF2B5EF4-FFF2-40B4-BE49-F238E27FC236}">
                <a16:creationId xmlns:a16="http://schemas.microsoft.com/office/drawing/2014/main" id="{A770A91B-7850-3247-B76D-8B2216649E5F}"/>
              </a:ext>
            </a:extLst>
          </p:cNvPr>
          <p:cNvCxnSpPr>
            <a:cxnSpLocks/>
            <a:stCxn id="9" idx="1"/>
          </p:cNvCxnSpPr>
          <p:nvPr/>
        </p:nvCxnSpPr>
        <p:spPr>
          <a:xfrm flipV="1">
            <a:off x="1441938" y="2592476"/>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29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1C476D-B4D0-3D41-AB36-AAACCDAEA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187" y="1256233"/>
            <a:ext cx="6545766" cy="3401231"/>
          </a:xfrm>
          <a:prstGeom prst="rect">
            <a:avLst/>
          </a:prstGeom>
        </p:spPr>
      </p:pic>
      <p:sp>
        <p:nvSpPr>
          <p:cNvPr id="3" name="Title 2"/>
          <p:cNvSpPr>
            <a:spLocks noGrp="1"/>
          </p:cNvSpPr>
          <p:nvPr>
            <p:ph type="title"/>
          </p:nvPr>
        </p:nvSpPr>
        <p:spPr>
          <a:xfrm>
            <a:off x="0" y="526160"/>
            <a:ext cx="9561005"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p:txBody>
          <a:bodyPr/>
          <a:lstStyle/>
          <a:p>
            <a:r>
              <a:rPr lang="en-US" dirty="0"/>
              <a:t>For the topic of the subscription whose Splunk input you are trying to test, click the menu and select Publish message.</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342048" y="2688855"/>
            <a:ext cx="126195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flipV="1">
            <a:off x="1604005" y="2572378"/>
            <a:ext cx="4535538" cy="30114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8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7" y="1340714"/>
            <a:ext cx="8459904" cy="3467436"/>
          </a:xfrm>
        </p:spPr>
        <p:txBody>
          <a:bodyPr/>
          <a:lstStyle/>
          <a:p>
            <a:r>
              <a:rPr lang="en-US" dirty="0"/>
              <a:t>This section will walk through</a:t>
            </a:r>
          </a:p>
          <a:p>
            <a:pPr lvl="1"/>
            <a:r>
              <a:rPr lang="en-US" dirty="0"/>
              <a:t>Finding your Service account key</a:t>
            </a:r>
          </a:p>
          <a:p>
            <a:pPr lvl="1"/>
            <a:r>
              <a:rPr lang="en-US" dirty="0"/>
              <a:t>Navigating to the Splunk Add-on for GCP in Splunk</a:t>
            </a:r>
          </a:p>
          <a:p>
            <a:pPr lvl="1"/>
            <a:r>
              <a:rPr lang="en-US" dirty="0"/>
              <a:t>Getting the Service account key string</a:t>
            </a:r>
            <a:r>
              <a:rPr lang="en-US" b="1" dirty="0"/>
              <a:t> </a:t>
            </a:r>
          </a:p>
          <a:p>
            <a:pPr lvl="1"/>
            <a:r>
              <a:rPr lang="en-US" dirty="0"/>
              <a:t>Adding your Service account key to the Splunk Add-on for GCP</a:t>
            </a:r>
          </a:p>
        </p:txBody>
      </p:sp>
      <p:sp>
        <p:nvSpPr>
          <p:cNvPr id="3" name="Title 2"/>
          <p:cNvSpPr>
            <a:spLocks noGrp="1"/>
          </p:cNvSpPr>
          <p:nvPr>
            <p:ph type="title"/>
          </p:nvPr>
        </p:nvSpPr>
        <p:spPr>
          <a:xfrm>
            <a:off x="342047" y="613037"/>
            <a:ext cx="8459906" cy="332690"/>
          </a:xfrm>
        </p:spPr>
        <p:txBody>
          <a:bodyPr/>
          <a:lstStyle/>
          <a:p>
            <a:r>
              <a:rPr lang="en-US" dirty="0"/>
              <a:t>Table of Contents: Adding the GCP service account </a:t>
            </a:r>
          </a:p>
        </p:txBody>
      </p:sp>
      <p:sp>
        <p:nvSpPr>
          <p:cNvPr id="4" name="Subtitle 3"/>
          <p:cNvSpPr>
            <a:spLocks noGrp="1"/>
          </p:cNvSpPr>
          <p:nvPr>
            <p:ph type="subTitle" idx="12"/>
          </p:nvPr>
        </p:nvSpPr>
        <p:spPr>
          <a:xfrm>
            <a:off x="342048" y="1040245"/>
            <a:ext cx="8459905" cy="205950"/>
          </a:xfrm>
        </p:spPr>
        <p:txBody>
          <a:bodyPr/>
          <a:lstStyle/>
          <a:p>
            <a:r>
              <a:rPr lang="en-US" dirty="0"/>
              <a:t>What’s in this section?</a:t>
            </a:r>
          </a:p>
        </p:txBody>
      </p:sp>
    </p:spTree>
    <p:extLst>
      <p:ext uri="{BB962C8B-B14F-4D97-AF65-F5344CB8AC3E}">
        <p14:creationId xmlns:p14="http://schemas.microsoft.com/office/powerpoint/2010/main" val="21811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3658"/>
            <a:ext cx="9561005"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p:txBody>
          <a:bodyPr/>
          <a:lstStyle/>
          <a:p>
            <a:r>
              <a:rPr lang="en-US" dirty="0"/>
              <a:t>Provide a message and some test key value pairs to the message. Click Publish.</a:t>
            </a:r>
          </a:p>
        </p:txBody>
      </p:sp>
      <p:pic>
        <p:nvPicPr>
          <p:cNvPr id="6" name="Picture 5">
            <a:extLst>
              <a:ext uri="{FF2B5EF4-FFF2-40B4-BE49-F238E27FC236}">
                <a16:creationId xmlns:a16="http://schemas.microsoft.com/office/drawing/2014/main" id="{5A362DB0-ECC9-4240-9646-9E56F8E0A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04" y="970213"/>
            <a:ext cx="6869151" cy="3568914"/>
          </a:xfrm>
          <a:prstGeom prst="rect">
            <a:avLst/>
          </a:prstGeom>
        </p:spPr>
      </p:pic>
    </p:spTree>
    <p:extLst>
      <p:ext uri="{BB962C8B-B14F-4D97-AF65-F5344CB8AC3E}">
        <p14:creationId xmlns:p14="http://schemas.microsoft.com/office/powerpoint/2010/main" val="241663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93658"/>
            <a:ext cx="9561005"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p:txBody>
          <a:bodyPr/>
          <a:lstStyle/>
          <a:p>
            <a:r>
              <a:rPr lang="en-US" dirty="0"/>
              <a:t>Message availability in Splunk.</a:t>
            </a:r>
          </a:p>
        </p:txBody>
      </p:sp>
      <p:sp>
        <p:nvSpPr>
          <p:cNvPr id="2" name="TextBox 1">
            <a:extLst>
              <a:ext uri="{FF2B5EF4-FFF2-40B4-BE49-F238E27FC236}">
                <a16:creationId xmlns:a16="http://schemas.microsoft.com/office/drawing/2014/main" id="{7303916B-34AC-9A4D-B607-C6298B163548}"/>
              </a:ext>
            </a:extLst>
          </p:cNvPr>
          <p:cNvSpPr txBox="1"/>
          <p:nvPr/>
        </p:nvSpPr>
        <p:spPr>
          <a:xfrm>
            <a:off x="342047" y="1416817"/>
            <a:ext cx="8038277"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There may be some delay between creating the test event and Splunk actually ingesting it. Allow for 5-10 minutes before troubleshooting.</a:t>
            </a:r>
          </a:p>
        </p:txBody>
      </p:sp>
    </p:spTree>
    <p:extLst>
      <p:ext uri="{BB962C8B-B14F-4D97-AF65-F5344CB8AC3E}">
        <p14:creationId xmlns:p14="http://schemas.microsoft.com/office/powerpoint/2010/main" val="1482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33263"/>
            <a:ext cx="9561005"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google:gcp:pubsub:message</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events.</a:t>
            </a:r>
          </a:p>
        </p:txBody>
      </p:sp>
      <p:pic>
        <p:nvPicPr>
          <p:cNvPr id="7" name="Picture 6">
            <a:extLst>
              <a:ext uri="{FF2B5EF4-FFF2-40B4-BE49-F238E27FC236}">
                <a16:creationId xmlns:a16="http://schemas.microsoft.com/office/drawing/2014/main" id="{6B2AB42F-815B-C34C-9BC9-5F2CC4A2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992" y="1527717"/>
            <a:ext cx="6278012" cy="3185396"/>
          </a:xfrm>
          <a:prstGeom prst="rect">
            <a:avLst/>
          </a:prstGeom>
        </p:spPr>
      </p:pic>
    </p:spTree>
    <p:extLst>
      <p:ext uri="{BB962C8B-B14F-4D97-AF65-F5344CB8AC3E}">
        <p14:creationId xmlns:p14="http://schemas.microsoft.com/office/powerpoint/2010/main" val="22142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513754"/>
            <a:ext cx="9561005"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100482" y="680099"/>
            <a:ext cx="9344564" cy="304639"/>
          </a:xfrm>
        </p:spPr>
        <p:txBody>
          <a:bodyPr/>
          <a:lstStyle/>
          <a:p>
            <a:r>
              <a:rPr lang="en-US" sz="1700" dirty="0"/>
              <a:t>If you have multiple inputs configured, test a single subscription by specifying </a:t>
            </a:r>
            <a:r>
              <a:rPr lang="en-US" sz="1700" dirty="0">
                <a:latin typeface="Consolas" panose="020B0609020204030204" pitchFamily="49" charset="0"/>
                <a:cs typeface="Consolas" panose="020B0609020204030204" pitchFamily="49" charset="0"/>
              </a:rPr>
              <a:t>source="*/subscriptions/</a:t>
            </a:r>
            <a:r>
              <a:rPr lang="en-US" sz="1700" dirty="0" err="1">
                <a:latin typeface="Consolas" panose="020B0609020204030204" pitchFamily="49" charset="0"/>
                <a:cs typeface="Consolas" panose="020B0609020204030204" pitchFamily="49" charset="0"/>
              </a:rPr>
              <a:t>splunk</a:t>
            </a:r>
            <a:r>
              <a:rPr lang="en-US" sz="1700" dirty="0">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stackdriver</a:t>
            </a:r>
            <a:r>
              <a:rPr lang="en-US" sz="1700" dirty="0">
                <a:latin typeface="Consolas" panose="020B0609020204030204" pitchFamily="49" charset="0"/>
                <a:cs typeface="Consolas" panose="020B0609020204030204" pitchFamily="49" charset="0"/>
              </a:rPr>
              <a:t>-logging-subscription”.</a:t>
            </a:r>
            <a:r>
              <a:rPr lang="en-US" sz="1700" dirty="0">
                <a:latin typeface="Arial" panose="020B0604020202020204" pitchFamily="34" charset="0"/>
                <a:cs typeface="Arial" panose="020B0604020202020204" pitchFamily="34" charset="0"/>
              </a:rPr>
              <a:t> </a:t>
            </a:r>
            <a:r>
              <a:rPr lang="en-US" sz="1700" dirty="0"/>
              <a:t>Replace </a:t>
            </a:r>
            <a:r>
              <a:rPr lang="en-US" sz="1700" dirty="0" err="1">
                <a:latin typeface="Consolas" panose="020B0609020204030204" pitchFamily="49" charset="0"/>
                <a:cs typeface="Consolas" panose="020B0609020204030204" pitchFamily="49" charset="0"/>
              </a:rPr>
              <a:t>splunk</a:t>
            </a:r>
            <a:r>
              <a:rPr lang="en-US" sz="1700" dirty="0">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stackdriver</a:t>
            </a:r>
            <a:r>
              <a:rPr lang="en-US" sz="1700" dirty="0">
                <a:latin typeface="Consolas" panose="020B0609020204030204" pitchFamily="49" charset="0"/>
                <a:cs typeface="Consolas" panose="020B0609020204030204" pitchFamily="49" charset="0"/>
              </a:rPr>
              <a:t>-logging-subscription</a:t>
            </a:r>
            <a:r>
              <a:rPr lang="en-US" sz="1700" dirty="0"/>
              <a:t> with the subscription name you are testing.</a:t>
            </a:r>
            <a:endParaRPr lang="en-US" sz="17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7DF5686-776D-8E4D-BE45-A8DA7D17C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15" y="1560276"/>
            <a:ext cx="7625170" cy="3054432"/>
          </a:xfrm>
          <a:prstGeom prst="rect">
            <a:avLst/>
          </a:prstGeom>
        </p:spPr>
      </p:pic>
    </p:spTree>
    <p:extLst>
      <p:ext uri="{BB962C8B-B14F-4D97-AF65-F5344CB8AC3E}">
        <p14:creationId xmlns:p14="http://schemas.microsoft.com/office/powerpoint/2010/main" val="91338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up a GCP Cloud Billing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body" idx="1"/>
          </p:nvPr>
        </p:nvSpPr>
        <p:spPr/>
        <p:txBody>
          <a:bodyPr/>
          <a:lstStyle/>
          <a:p>
            <a:r>
              <a:rPr lang="en-US" dirty="0"/>
              <a:t>Connect to a preconfigured GCP Billing bucket</a:t>
            </a:r>
          </a:p>
        </p:txBody>
      </p:sp>
      <p:sp>
        <p:nvSpPr>
          <p:cNvPr id="3" name="Text Placeholder 2">
            <a:extLst>
              <a:ext uri="{FF2B5EF4-FFF2-40B4-BE49-F238E27FC236}">
                <a16:creationId xmlns:a16="http://schemas.microsoft.com/office/drawing/2014/main" id="{4B9306B4-992A-744B-9E82-32A1C7B84A49}"/>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15066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42048" y="1847712"/>
            <a:ext cx="8459904" cy="3467436"/>
          </a:xfrm>
        </p:spPr>
        <p:txBody>
          <a:bodyPr/>
          <a:lstStyle/>
          <a:p>
            <a:r>
              <a:rPr lang="en-US" dirty="0"/>
              <a:t>This section will walk through</a:t>
            </a:r>
          </a:p>
          <a:p>
            <a:pPr lvl="1"/>
            <a:r>
              <a:rPr lang="en-US" dirty="0"/>
              <a:t>Setting up a Cloud Billing input for the Splunk Add-on for GCP</a:t>
            </a:r>
          </a:p>
          <a:p>
            <a:pPr lvl="1"/>
            <a:r>
              <a:rPr lang="en-US" dirty="0"/>
              <a:t>Confirming successful input creation</a:t>
            </a:r>
          </a:p>
          <a:p>
            <a:pPr lvl="1"/>
            <a:r>
              <a:rPr lang="en-US" sz="1600" dirty="0"/>
              <a:t>Confirming successful data ingestion using Splunk search</a:t>
            </a:r>
            <a:endParaRPr lang="en-US" dirty="0"/>
          </a:p>
        </p:txBody>
      </p:sp>
      <p:sp>
        <p:nvSpPr>
          <p:cNvPr id="3" name="Title 2"/>
          <p:cNvSpPr>
            <a:spLocks noGrp="1"/>
          </p:cNvSpPr>
          <p:nvPr>
            <p:ph type="title"/>
          </p:nvPr>
        </p:nvSpPr>
        <p:spPr>
          <a:xfrm>
            <a:off x="342048" y="1120035"/>
            <a:ext cx="8459906" cy="332690"/>
          </a:xfrm>
        </p:spPr>
        <p:txBody>
          <a:bodyPr/>
          <a:lstStyle/>
          <a:p>
            <a:r>
              <a:rPr lang="en-US" dirty="0"/>
              <a:t>Table of Contents: Set up a GCP Cloud Billing input</a:t>
            </a:r>
            <a:br>
              <a:rPr lang="en-US" dirty="0"/>
            </a:br>
            <a:endParaRPr lang="en-US" dirty="0"/>
          </a:p>
        </p:txBody>
      </p:sp>
      <p:sp>
        <p:nvSpPr>
          <p:cNvPr id="4" name="Subtitle 3"/>
          <p:cNvSpPr>
            <a:spLocks noGrp="1"/>
          </p:cNvSpPr>
          <p:nvPr>
            <p:ph type="subTitle" idx="12"/>
          </p:nvPr>
        </p:nvSpPr>
        <p:spPr>
          <a:xfrm>
            <a:off x="342049" y="1547243"/>
            <a:ext cx="8459905" cy="205950"/>
          </a:xfrm>
        </p:spPr>
        <p:txBody>
          <a:bodyPr/>
          <a:lstStyle/>
          <a:p>
            <a:r>
              <a:rPr lang="en-US" dirty="0"/>
              <a:t>What’s in this section?</a:t>
            </a:r>
          </a:p>
        </p:txBody>
      </p:sp>
    </p:spTree>
    <p:extLst>
      <p:ext uri="{BB962C8B-B14F-4D97-AF65-F5344CB8AC3E}">
        <p14:creationId xmlns:p14="http://schemas.microsoft.com/office/powerpoint/2010/main" val="320032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2685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Billing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Billing</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130251"/>
            <a:ext cx="5697416" cy="137598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27462"/>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name for the Cloud Billing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7" y="3026377"/>
            <a:ext cx="1989574" cy="369332"/>
          </a:xfrm>
          <a:prstGeom prst="rect">
            <a:avLst/>
          </a:prstGeom>
          <a:noFill/>
        </p:spPr>
        <p:txBody>
          <a:bodyPr wrap="square" lIns="0" tIns="0" rIns="0" bIns="0" rtlCol="0">
            <a:spAutoFit/>
          </a:bodyPr>
          <a:lstStyle/>
          <a:p>
            <a:r>
              <a:rPr lang="en-US" sz="2400" dirty="0"/>
              <a:t>Provide a name</a:t>
            </a:r>
          </a:p>
        </p:txBody>
      </p:sp>
      <p:pic>
        <p:nvPicPr>
          <p:cNvPr id="7" name="Picture 6">
            <a:extLst>
              <a:ext uri="{FF2B5EF4-FFF2-40B4-BE49-F238E27FC236}">
                <a16:creationId xmlns:a16="http://schemas.microsoft.com/office/drawing/2014/main" id="{70E1CC91-79B8-2D49-985B-F4209A6E9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75" y="1211667"/>
            <a:ext cx="6022077" cy="3421527"/>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331621" y="1668026"/>
            <a:ext cx="3014102" cy="154301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53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9354"/>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credential with the correct permissions to access and read the Cloud Storage bucket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979915" y="2895748"/>
            <a:ext cx="1378936" cy="738664"/>
          </a:xfrm>
          <a:prstGeom prst="rect">
            <a:avLst/>
          </a:prstGeom>
          <a:noFill/>
        </p:spPr>
        <p:txBody>
          <a:bodyPr wrap="square" lIns="0" tIns="0" rIns="0" bIns="0" rtlCol="0">
            <a:spAutoFit/>
          </a:bodyPr>
          <a:lstStyle/>
          <a:p>
            <a:r>
              <a:rPr lang="en-US" sz="2400" dirty="0"/>
              <a:t>Select credential</a:t>
            </a:r>
          </a:p>
        </p:txBody>
      </p:sp>
      <p:pic>
        <p:nvPicPr>
          <p:cNvPr id="5" name="Picture 4">
            <a:extLst>
              <a:ext uri="{FF2B5EF4-FFF2-40B4-BE49-F238E27FC236}">
                <a16:creationId xmlns:a16="http://schemas.microsoft.com/office/drawing/2014/main" id="{554CB0CC-4EE6-2845-A7D1-26E555DE3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432" y="1453519"/>
            <a:ext cx="5617028" cy="3187564"/>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358851" y="2250831"/>
            <a:ext cx="2512088" cy="10142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71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4DC76E-937C-914B-9924-0943E9FAC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988" y="1213242"/>
            <a:ext cx="6085882" cy="3470817"/>
          </a:xfrm>
          <a:prstGeom prst="rect">
            <a:avLst/>
          </a:prstGeom>
        </p:spPr>
      </p:pic>
      <p:sp>
        <p:nvSpPr>
          <p:cNvPr id="3" name="Title 2"/>
          <p:cNvSpPr>
            <a:spLocks noGrp="1"/>
          </p:cNvSpPr>
          <p:nvPr>
            <p:ph type="title"/>
          </p:nvPr>
        </p:nvSpPr>
        <p:spPr>
          <a:xfrm>
            <a:off x="1047540" y="-301"/>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project the billing bucket is in.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44444" y="2905797"/>
            <a:ext cx="1806192" cy="369332"/>
          </a:xfrm>
          <a:prstGeom prst="rect">
            <a:avLst/>
          </a:prstGeom>
          <a:noFill/>
        </p:spPr>
        <p:txBody>
          <a:bodyPr wrap="square" lIns="0" tIns="0" rIns="0" bIns="0" rtlCol="0">
            <a:spAutoFit/>
          </a:bodyPr>
          <a:lstStyle/>
          <a:p>
            <a:r>
              <a:rPr lang="en-US" sz="2400" dirty="0"/>
              <a:t>Select project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950636" y="2240782"/>
            <a:ext cx="3133830" cy="84968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83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68"/>
            <a:ext cx="8681373" cy="4284768"/>
          </a:xfrm>
        </p:spPr>
        <p:txBody>
          <a:bodyPr/>
          <a:lstStyle/>
          <a:p>
            <a:r>
              <a:rPr lang="en-US" dirty="0"/>
              <a:t>In the first part of the previous module, you should have generated a JSON key file as a part of Service account creation</a:t>
            </a:r>
          </a:p>
          <a:p>
            <a:pPr lvl="1"/>
            <a:r>
              <a:rPr lang="en-US" dirty="0"/>
              <a:t>The name format of the key file is the project ID followed by an alphanumeric string</a:t>
            </a:r>
          </a:p>
          <a:p>
            <a:pPr lvl="2"/>
            <a:r>
              <a:rPr lang="en-US" dirty="0">
                <a:latin typeface="Consolas" panose="020B0609020204030204" pitchFamily="49" charset="0"/>
                <a:cs typeface="Consolas" panose="020B0609020204030204" pitchFamily="49" charset="0"/>
              </a:rPr>
              <a:t>project-id-123456-123aa45a678a.json</a:t>
            </a:r>
          </a:p>
          <a:p>
            <a:pPr lvl="2"/>
            <a:endParaRPr lang="en-US" dirty="0">
              <a:latin typeface="Consolas" panose="020B0609020204030204" pitchFamily="49" charset="0"/>
              <a:cs typeface="Consolas" panose="020B0609020204030204" pitchFamily="49" charset="0"/>
            </a:endParaRPr>
          </a:p>
          <a:p>
            <a:pPr lvl="2"/>
            <a:endParaRPr lang="en-US" dirty="0">
              <a:latin typeface="Consolas" panose="020B0609020204030204" pitchFamily="49" charset="0"/>
              <a:cs typeface="Consolas" panose="020B0609020204030204" pitchFamily="49" charset="0"/>
            </a:endParaRPr>
          </a:p>
          <a:p>
            <a:pPr lvl="2"/>
            <a:endParaRPr lang="en-US" dirty="0">
              <a:latin typeface="Consolas" panose="020B0609020204030204" pitchFamily="49" charset="0"/>
              <a:cs typeface="Consolas" panose="020B0609020204030204" pitchFamily="49" charset="0"/>
            </a:endParaRPr>
          </a:p>
          <a:p>
            <a:pPr marL="208360" lvl="1" indent="0">
              <a:buNone/>
            </a:pPr>
            <a:endParaRPr lang="en-US" b="1" dirty="0"/>
          </a:p>
          <a:p>
            <a:pPr marL="208360" lvl="1" indent="0">
              <a:buNone/>
            </a:pPr>
            <a:endParaRPr lang="en-US" b="1" dirty="0"/>
          </a:p>
          <a:p>
            <a:pPr marL="208360" lvl="1" indent="0">
              <a:buNone/>
            </a:pPr>
            <a:endParaRPr lang="en-US" b="1" dirty="0"/>
          </a:p>
          <a:p>
            <a:endParaRPr lang="en-US" dirty="0"/>
          </a:p>
          <a:p>
            <a:endParaRPr lang="en-US" dirty="0"/>
          </a:p>
          <a:p>
            <a:r>
              <a:rPr lang="en-US" dirty="0"/>
              <a:t>Refer to the steps in the first section of Module 1 (Creating a GCP Service account) for regenerating a key if you cannot locate the JSON key file created earlier</a:t>
            </a:r>
          </a:p>
        </p:txBody>
      </p:sp>
      <p:sp>
        <p:nvSpPr>
          <p:cNvPr id="3" name="Title 2"/>
          <p:cNvSpPr>
            <a:spLocks noGrp="1"/>
          </p:cNvSpPr>
          <p:nvPr>
            <p:ph type="title"/>
          </p:nvPr>
        </p:nvSpPr>
        <p:spPr>
          <a:xfrm>
            <a:off x="342047" y="622086"/>
            <a:ext cx="8459906" cy="332690"/>
          </a:xfrm>
        </p:spPr>
        <p:txBody>
          <a:bodyPr/>
          <a:lstStyle/>
          <a:p>
            <a:r>
              <a:rPr lang="en-US" dirty="0"/>
              <a:t>Finding your Service account key – Part 1</a:t>
            </a:r>
            <a:br>
              <a:rPr lang="en-US" dirty="0"/>
            </a:br>
            <a:endParaRPr lang="en-US" dirty="0"/>
          </a:p>
        </p:txBody>
      </p:sp>
      <p:sp>
        <p:nvSpPr>
          <p:cNvPr id="4" name="Subtitle 3"/>
          <p:cNvSpPr>
            <a:spLocks noGrp="1"/>
          </p:cNvSpPr>
          <p:nvPr>
            <p:ph type="subTitle" idx="12"/>
          </p:nvPr>
        </p:nvSpPr>
        <p:spPr>
          <a:xfrm>
            <a:off x="342048" y="660000"/>
            <a:ext cx="8459905" cy="205950"/>
          </a:xfrm>
        </p:spPr>
        <p:txBody>
          <a:bodyPr/>
          <a:lstStyle/>
          <a:p>
            <a:r>
              <a:rPr lang="en-US" dirty="0"/>
              <a:t>Find the already generated JSON key file, or generate a new one.</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613180" y="2207025"/>
            <a:ext cx="3084843" cy="369332"/>
          </a:xfrm>
          <a:prstGeom prst="rect">
            <a:avLst/>
          </a:prstGeom>
          <a:noFill/>
        </p:spPr>
        <p:txBody>
          <a:bodyPr wrap="square" lIns="0" tIns="0" rIns="0" bIns="0" rtlCol="0">
            <a:spAutoFit/>
          </a:bodyPr>
          <a:lstStyle/>
          <a:p>
            <a:r>
              <a:rPr lang="en-US" sz="2400" dirty="0"/>
              <a:t>Click here for project list</a:t>
            </a:r>
          </a:p>
        </p:txBody>
      </p:sp>
      <p:sp>
        <p:nvSpPr>
          <p:cNvPr id="12" name="TextBox 11">
            <a:extLst>
              <a:ext uri="{FF2B5EF4-FFF2-40B4-BE49-F238E27FC236}">
                <a16:creationId xmlns:a16="http://schemas.microsoft.com/office/drawing/2014/main" id="{AC08BFF7-D89D-9341-B553-A9595AC74546}"/>
              </a:ext>
            </a:extLst>
          </p:cNvPr>
          <p:cNvSpPr txBox="1"/>
          <p:nvPr/>
        </p:nvSpPr>
        <p:spPr>
          <a:xfrm flipH="1">
            <a:off x="1085449" y="2971344"/>
            <a:ext cx="1989575" cy="369332"/>
          </a:xfrm>
          <a:prstGeom prst="rect">
            <a:avLst/>
          </a:prstGeom>
          <a:noFill/>
        </p:spPr>
        <p:txBody>
          <a:bodyPr wrap="square" lIns="0" tIns="0" rIns="0" bIns="0" rtlCol="0">
            <a:spAutoFit/>
          </a:bodyPr>
          <a:lstStyle/>
          <a:p>
            <a:r>
              <a:rPr lang="en-US" sz="2400" dirty="0"/>
              <a:t>Project IDs here</a:t>
            </a:r>
          </a:p>
        </p:txBody>
      </p:sp>
      <p:pic>
        <p:nvPicPr>
          <p:cNvPr id="9" name="Picture 8">
            <a:extLst>
              <a:ext uri="{FF2B5EF4-FFF2-40B4-BE49-F238E27FC236}">
                <a16:creationId xmlns:a16="http://schemas.microsoft.com/office/drawing/2014/main" id="{28F98B6A-1493-6943-87E6-A052F2E05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933" y="1736513"/>
            <a:ext cx="3576753" cy="1899750"/>
          </a:xfrm>
          <a:prstGeom prst="rect">
            <a:avLst/>
          </a:prstGeom>
        </p:spPr>
      </p:pic>
      <p:cxnSp>
        <p:nvCxnSpPr>
          <p:cNvPr id="13" name="Straight Arrow Connector 12">
            <a:extLst>
              <a:ext uri="{FF2B5EF4-FFF2-40B4-BE49-F238E27FC236}">
                <a16:creationId xmlns:a16="http://schemas.microsoft.com/office/drawing/2014/main" id="{4848653A-38B0-B04D-B19C-5D38364C0B18}"/>
              </a:ext>
            </a:extLst>
          </p:cNvPr>
          <p:cNvCxnSpPr>
            <a:cxnSpLocks/>
            <a:stCxn id="12" idx="1"/>
          </p:cNvCxnSpPr>
          <p:nvPr/>
        </p:nvCxnSpPr>
        <p:spPr>
          <a:xfrm flipV="1">
            <a:off x="3075024" y="2486210"/>
            <a:ext cx="3949003" cy="66980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3698023" y="1812038"/>
            <a:ext cx="2301073" cy="57965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1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74CA9-F942-FA4C-81A0-035DE9C5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419" y="1162757"/>
            <a:ext cx="6122367" cy="3486080"/>
          </a:xfrm>
          <a:prstGeom prst="rect">
            <a:avLst/>
          </a:prstGeom>
        </p:spPr>
      </p:pic>
      <p:sp>
        <p:nvSpPr>
          <p:cNvPr id="3" name="Title 2"/>
          <p:cNvSpPr>
            <a:spLocks noGrp="1"/>
          </p:cNvSpPr>
          <p:nvPr>
            <p:ph type="title"/>
          </p:nvPr>
        </p:nvSpPr>
        <p:spPr>
          <a:xfrm>
            <a:off x="1047540" y="-301"/>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Cloud Storage bucket the billing report is in.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44444" y="2905797"/>
            <a:ext cx="1806192" cy="369332"/>
          </a:xfrm>
          <a:prstGeom prst="rect">
            <a:avLst/>
          </a:prstGeom>
          <a:noFill/>
        </p:spPr>
        <p:txBody>
          <a:bodyPr wrap="square" lIns="0" tIns="0" rIns="0" bIns="0" rtlCol="0">
            <a:spAutoFit/>
          </a:bodyPr>
          <a:lstStyle/>
          <a:p>
            <a:r>
              <a:rPr lang="en-US" sz="2400" dirty="0"/>
              <a:t>Select bucket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950636" y="2274849"/>
            <a:ext cx="3145471" cy="81561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8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A1FE81D-4896-EC42-A664-0DA13DBC3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910" y="1219489"/>
            <a:ext cx="6095042" cy="3471253"/>
          </a:xfrm>
          <a:prstGeom prst="rect">
            <a:avLst/>
          </a:prstGeom>
        </p:spPr>
      </p:pic>
      <p:sp>
        <p:nvSpPr>
          <p:cNvPr id="3" name="Title 2"/>
          <p:cNvSpPr>
            <a:spLocks noGrp="1"/>
          </p:cNvSpPr>
          <p:nvPr>
            <p:ph type="title"/>
          </p:nvPr>
        </p:nvSpPr>
        <p:spPr>
          <a:xfrm>
            <a:off x="1047540" y="-9352"/>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the bucket prefix set in the previous module</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89048" y="2850041"/>
            <a:ext cx="1606298" cy="738664"/>
          </a:xfrm>
          <a:prstGeom prst="rect">
            <a:avLst/>
          </a:prstGeom>
          <a:noFill/>
        </p:spPr>
        <p:txBody>
          <a:bodyPr wrap="square" lIns="0" tIns="0" rIns="0" bIns="0" rtlCol="0">
            <a:spAutoFit/>
          </a:bodyPr>
          <a:lstStyle/>
          <a:p>
            <a:r>
              <a:rPr lang="en-US" sz="2400" dirty="0"/>
              <a:t>Enter Report prefix here</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795346" y="2302031"/>
            <a:ext cx="3546088" cy="91734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59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8753"/>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Confirm the Cloud Billing input settings, then click Add.</a:t>
            </a:r>
          </a:p>
        </p:txBody>
      </p:sp>
      <p:pic>
        <p:nvPicPr>
          <p:cNvPr id="6" name="Picture 5">
            <a:extLst>
              <a:ext uri="{FF2B5EF4-FFF2-40B4-BE49-F238E27FC236}">
                <a16:creationId xmlns:a16="http://schemas.microsoft.com/office/drawing/2014/main" id="{4A1B3604-6141-6647-BDE1-097D8B210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448" y="1211667"/>
            <a:ext cx="6059101" cy="3450784"/>
          </a:xfrm>
          <a:prstGeom prst="rect">
            <a:avLst/>
          </a:prstGeom>
        </p:spPr>
      </p:pic>
    </p:spTree>
    <p:extLst>
      <p:ext uri="{BB962C8B-B14F-4D97-AF65-F5344CB8AC3E}">
        <p14:creationId xmlns:p14="http://schemas.microsoft.com/office/powerpoint/2010/main" val="365474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615939"/>
          </a:xfrm>
        </p:spPr>
        <p:txBody>
          <a:bodyPr/>
          <a:lstStyle/>
          <a:p>
            <a:r>
              <a:rPr lang="en-US" sz="2400" dirty="0"/>
              <a:t>Confirming successful input creation – Part 2</a:t>
            </a:r>
            <a:br>
              <a:rPr lang="en-US" sz="1700" dirty="0"/>
            </a:br>
            <a:endParaRPr lang="en-US" sz="1700" dirty="0"/>
          </a:p>
        </p:txBody>
      </p:sp>
      <p:sp>
        <p:nvSpPr>
          <p:cNvPr id="4" name="Subtitle 3"/>
          <p:cNvSpPr>
            <a:spLocks noGrp="1"/>
          </p:cNvSpPr>
          <p:nvPr>
            <p:ph type="subTitle" idx="12"/>
          </p:nvPr>
        </p:nvSpPr>
        <p:spPr>
          <a:xfrm>
            <a:off x="155749" y="596182"/>
            <a:ext cx="8832501" cy="371789"/>
          </a:xfrm>
        </p:spPr>
        <p:txBody>
          <a:bodyPr/>
          <a:lstStyle/>
          <a:p>
            <a:r>
              <a:rPr lang="en-US" sz="1700" dirty="0"/>
              <a:t>All inputs are visible in the Inputs tab of the Splunk Add-on for GCP, confirm that the settings of the Cloud Billing input you just created are correct and that the status is Enabled.</a:t>
            </a:r>
          </a:p>
        </p:txBody>
      </p:sp>
      <p:pic>
        <p:nvPicPr>
          <p:cNvPr id="5" name="Picture 4">
            <a:extLst>
              <a:ext uri="{FF2B5EF4-FFF2-40B4-BE49-F238E27FC236}">
                <a16:creationId xmlns:a16="http://schemas.microsoft.com/office/drawing/2014/main" id="{97DF0CBE-0C40-144D-B1CE-6BA1B0CE2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823" y="1211667"/>
            <a:ext cx="6395578" cy="3387955"/>
          </a:xfrm>
          <a:prstGeom prst="rect">
            <a:avLst/>
          </a:prstGeom>
        </p:spPr>
      </p:pic>
    </p:spTree>
    <p:extLst>
      <p:ext uri="{BB962C8B-B14F-4D97-AF65-F5344CB8AC3E}">
        <p14:creationId xmlns:p14="http://schemas.microsoft.com/office/powerpoint/2010/main" val="159740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821" y="108338"/>
            <a:ext cx="8739555" cy="371789"/>
          </a:xfrm>
        </p:spPr>
        <p:txBody>
          <a:bodyPr/>
          <a:lstStyle/>
          <a:p>
            <a:r>
              <a:rPr lang="en-US" sz="2100" dirty="0"/>
              <a:t>Confirming successful data ingestion using Splunk search – Part 3</a:t>
            </a:r>
          </a:p>
        </p:txBody>
      </p:sp>
      <p:sp>
        <p:nvSpPr>
          <p:cNvPr id="4" name="Subtitle 3"/>
          <p:cNvSpPr>
            <a:spLocks noGrp="1"/>
          </p:cNvSpPr>
          <p:nvPr>
            <p:ph type="subTitle" idx="12"/>
          </p:nvPr>
        </p:nvSpPr>
        <p:spPr>
          <a:xfrm>
            <a:off x="206443" y="576515"/>
            <a:ext cx="8731113" cy="371789"/>
          </a:xfrm>
        </p:spPr>
        <p:txBody>
          <a:bodyPr/>
          <a:lstStyle/>
          <a:p>
            <a:r>
              <a:rPr lang="en-US" sz="1500" dirty="0"/>
              <a:t>Enter </a:t>
            </a:r>
            <a:r>
              <a:rPr lang="en-US" sz="1500" dirty="0" err="1">
                <a:latin typeface="Consolas" panose="020B0609020204030204" pitchFamily="49" charset="0"/>
                <a:cs typeface="Consolas" panose="020B0609020204030204" pitchFamily="49" charset="0"/>
              </a:rPr>
              <a:t>sourcetype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google:gcp:billing:report</a:t>
            </a:r>
            <a:r>
              <a:rPr lang="en-US" sz="1500" dirty="0">
                <a:latin typeface="Consolas" panose="020B0609020204030204" pitchFamily="49" charset="0"/>
                <a:cs typeface="Consolas" panose="020B0609020204030204" pitchFamily="49" charset="0"/>
              </a:rPr>
              <a:t>”</a:t>
            </a:r>
            <a:r>
              <a:rPr lang="en-US" sz="1500" dirty="0">
                <a:latin typeface="Arial" panose="020B0604020202020204" pitchFamily="34" charset="0"/>
                <a:cs typeface="Arial" panose="020B0604020202020204" pitchFamily="34" charset="0"/>
              </a:rPr>
              <a:t> as your search query in the Splunk search bar. </a:t>
            </a:r>
            <a:r>
              <a:rPr lang="en-US" sz="1500" b="1" dirty="0">
                <a:latin typeface="Arial" panose="020B0604020202020204" pitchFamily="34" charset="0"/>
                <a:cs typeface="Arial" panose="020B0604020202020204" pitchFamily="34" charset="0"/>
              </a:rPr>
              <a:t>Confirm the time range is valid=. </a:t>
            </a:r>
            <a:r>
              <a:rPr lang="en-US" sz="1500" dirty="0">
                <a:latin typeface="Arial" panose="020B0604020202020204" pitchFamily="34" charset="0"/>
                <a:cs typeface="Arial" panose="020B0604020202020204" pitchFamily="34" charset="0"/>
              </a:rPr>
              <a:t>If the input was successfully created, you should see your events</a:t>
            </a:r>
          </a:p>
        </p:txBody>
      </p:sp>
      <p:sp>
        <p:nvSpPr>
          <p:cNvPr id="6" name="Subtitle 3">
            <a:extLst>
              <a:ext uri="{FF2B5EF4-FFF2-40B4-BE49-F238E27FC236}">
                <a16:creationId xmlns:a16="http://schemas.microsoft.com/office/drawing/2014/main" id="{0489A675-B90E-5543-9396-67D5273024B6}"/>
              </a:ext>
            </a:extLst>
          </p:cNvPr>
          <p:cNvSpPr txBox="1">
            <a:spLocks/>
          </p:cNvSpPr>
          <p:nvPr/>
        </p:nvSpPr>
        <p:spPr>
          <a:xfrm>
            <a:off x="127666" y="4170066"/>
            <a:ext cx="8761710" cy="353367"/>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sz="1500" b="1" dirty="0">
                <a:latin typeface="Arial" panose="020B0604020202020204" pitchFamily="34" charset="0"/>
                <a:cs typeface="Arial" panose="020B0604020202020204" pitchFamily="34" charset="0"/>
              </a:rPr>
              <a:t>Note: Billing reports are generated on a daily interval (at midnight), the input runs every hour, you will need to wait for the report to be generated and/or the input to run before it is indexed.</a:t>
            </a:r>
          </a:p>
        </p:txBody>
      </p:sp>
      <p:pic>
        <p:nvPicPr>
          <p:cNvPr id="7" name="Picture 6">
            <a:extLst>
              <a:ext uri="{FF2B5EF4-FFF2-40B4-BE49-F238E27FC236}">
                <a16:creationId xmlns:a16="http://schemas.microsoft.com/office/drawing/2014/main" id="{A09F6ADE-B107-3546-A2E7-5F87C3FC5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683" y="1050982"/>
            <a:ext cx="5051676" cy="3022696"/>
          </a:xfrm>
          <a:prstGeom prst="rect">
            <a:avLst/>
          </a:prstGeom>
        </p:spPr>
      </p:pic>
    </p:spTree>
    <p:extLst>
      <p:ext uri="{BB962C8B-B14F-4D97-AF65-F5344CB8AC3E}">
        <p14:creationId xmlns:p14="http://schemas.microsoft.com/office/powerpoint/2010/main" val="308702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Configured the Splunk Add-on for GCP with a permission GCP Service account</a:t>
            </a:r>
          </a:p>
          <a:p>
            <a:pPr lvl="1"/>
            <a:r>
              <a:rPr lang="en-US" dirty="0"/>
              <a:t>GCP Cloud Monitoring input/s set up in the Add-on</a:t>
            </a:r>
          </a:p>
          <a:p>
            <a:pPr lvl="1"/>
            <a:r>
              <a:rPr lang="en-US" dirty="0"/>
              <a:t>GCP Pub/Sub input/s set up in the Add-on (Generic or from </a:t>
            </a:r>
            <a:r>
              <a:rPr lang="en-US" dirty="0" err="1"/>
              <a:t>Stackdriver</a:t>
            </a:r>
            <a:r>
              <a:rPr lang="en-US" dirty="0"/>
              <a:t> logging)</a:t>
            </a:r>
          </a:p>
          <a:p>
            <a:pPr lvl="1"/>
            <a:r>
              <a:rPr lang="en-US" dirty="0"/>
              <a:t>GCP Billing report input/s set up in the Add-on</a:t>
            </a:r>
          </a:p>
          <a:p>
            <a:pPr lvl="1"/>
            <a:endParaRPr lang="en-US" b="1" dirty="0"/>
          </a:p>
          <a:p>
            <a:r>
              <a:rPr lang="en-US" dirty="0"/>
              <a:t>After completing these steps (Configuring at least one of input). You will be able to query GCP data in your Splunk environment</a:t>
            </a:r>
          </a:p>
        </p:txBody>
      </p:sp>
      <p:sp>
        <p:nvSpPr>
          <p:cNvPr id="3" name="Title 2"/>
          <p:cNvSpPr>
            <a:spLocks noGrp="1"/>
          </p:cNvSpPr>
          <p:nvPr>
            <p:ph type="title"/>
          </p:nvPr>
        </p:nvSpPr>
        <p:spPr/>
        <p:txBody>
          <a:bodyPr/>
          <a:lstStyle/>
          <a:p>
            <a:r>
              <a:rPr lang="en-US" dirty="0"/>
              <a:t>Summary: GCP Setup</a:t>
            </a:r>
          </a:p>
        </p:txBody>
      </p:sp>
      <p:sp>
        <p:nvSpPr>
          <p:cNvPr id="4" name="Subtitle 3"/>
          <p:cNvSpPr>
            <a:spLocks noGrp="1"/>
          </p:cNvSpPr>
          <p:nvPr>
            <p:ph type="subTitle" idx="12"/>
          </p:nvPr>
        </p:nvSpPr>
        <p:spPr/>
        <p:txBody>
          <a:bodyPr/>
          <a:lstStyle/>
          <a:p>
            <a:r>
              <a:rPr lang="en-US" dirty="0"/>
              <a:t>Summary for GCP Setup</a:t>
            </a:r>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1869363"/>
            <a:ext cx="3800474" cy="1107996"/>
          </a:xfrm>
        </p:spPr>
        <p:txBody>
          <a:bodyPr/>
          <a:lstStyle/>
          <a:p>
            <a:r>
              <a:rPr lang="en-US" dirty="0"/>
              <a:t>Module 2 Complete</a:t>
            </a:r>
          </a:p>
        </p:txBody>
      </p:sp>
      <p:sp>
        <p:nvSpPr>
          <p:cNvPr id="3" name="Text Placeholder 2">
            <a:extLst>
              <a:ext uri="{FF2B5EF4-FFF2-40B4-BE49-F238E27FC236}">
                <a16:creationId xmlns:a16="http://schemas.microsoft.com/office/drawing/2014/main" id="{D6FF2D15-DF92-6D44-8921-819D92F280AA}"/>
              </a:ext>
            </a:extLst>
          </p:cNvPr>
          <p:cNvSpPr>
            <a:spLocks noGrp="1"/>
          </p:cNvSpPr>
          <p:nvPr>
            <p:ph type="body" idx="1"/>
          </p:nvPr>
        </p:nvSpPr>
        <p:spPr>
          <a:xfrm>
            <a:off x="514351" y="2997598"/>
            <a:ext cx="3800474" cy="459869"/>
          </a:xfrm>
        </p:spPr>
        <p:txBody>
          <a:bodyPr/>
          <a:lstStyle/>
          <a:p>
            <a:r>
              <a:rPr lang="en-US" dirty="0"/>
              <a:t>Continue to Module 3: </a:t>
            </a:r>
            <a:br>
              <a:rPr lang="en-US" dirty="0"/>
            </a:br>
            <a:endParaRPr lang="en-US" dirty="0"/>
          </a:p>
        </p:txBody>
      </p:sp>
      <p:sp>
        <p:nvSpPr>
          <p:cNvPr id="4" name="Text Placeholder 3">
            <a:extLst>
              <a:ext uri="{FF2B5EF4-FFF2-40B4-BE49-F238E27FC236}">
                <a16:creationId xmlns:a16="http://schemas.microsoft.com/office/drawing/2014/main" id="{D26FD90A-D0D1-664E-B9B5-2F0D8D72B543}"/>
              </a:ext>
            </a:extLst>
          </p:cNvPr>
          <p:cNvSpPr>
            <a:spLocks noGrp="1"/>
          </p:cNvSpPr>
          <p:nvPr>
            <p:ph type="body" idx="14"/>
          </p:nvPr>
        </p:nvSpPr>
        <p:spPr/>
        <p:txBody>
          <a:bodyPr/>
          <a:lstStyle/>
          <a:p>
            <a:r>
              <a:rPr lang="en-US" dirty="0"/>
              <a:t>Troubleshooting Add-on inputs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42047" y="640196"/>
            <a:ext cx="8459906" cy="332690"/>
          </a:xfrm>
        </p:spPr>
        <p:txBody>
          <a:bodyPr/>
          <a:lstStyle/>
          <a:p>
            <a:r>
              <a:rPr lang="en-US" dirty="0"/>
              <a:t>Navigating to the Splunk Add-on for GCP  – Part 2</a:t>
            </a:r>
          </a:p>
        </p:txBody>
      </p:sp>
      <p:sp>
        <p:nvSpPr>
          <p:cNvPr id="4" name="Subtitle 3"/>
          <p:cNvSpPr>
            <a:spLocks noGrp="1"/>
          </p:cNvSpPr>
          <p:nvPr>
            <p:ph type="subTitle" idx="12"/>
          </p:nvPr>
        </p:nvSpPr>
        <p:spPr>
          <a:xfrm>
            <a:off x="342048" y="1067404"/>
            <a:ext cx="8459905" cy="205950"/>
          </a:xfrm>
        </p:spPr>
        <p:txBody>
          <a:bodyPr/>
          <a:lstStyle/>
          <a:p>
            <a:r>
              <a:rPr lang="en-US" dirty="0"/>
              <a:t>Click the Splunk Add-on for GCP menu icon</a:t>
            </a:r>
          </a:p>
        </p:txBody>
      </p:sp>
      <p:pic>
        <p:nvPicPr>
          <p:cNvPr id="11" name="Picture 10">
            <a:extLst>
              <a:ext uri="{FF2B5EF4-FFF2-40B4-BE49-F238E27FC236}">
                <a16:creationId xmlns:a16="http://schemas.microsoft.com/office/drawing/2014/main" id="{F05D8197-69D4-AC48-870D-99E5B717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08" y="1661206"/>
            <a:ext cx="6430945" cy="2581824"/>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100484" y="2237402"/>
            <a:ext cx="1678074" cy="1107996"/>
          </a:xfrm>
          <a:prstGeom prst="rect">
            <a:avLst/>
          </a:prstGeom>
          <a:noFill/>
        </p:spPr>
        <p:txBody>
          <a:bodyPr wrap="square" lIns="0" tIns="0" rIns="0" bIns="0" rtlCol="0">
            <a:spAutoFit/>
          </a:bodyPr>
          <a:lstStyle/>
          <a:p>
            <a:r>
              <a:rPr lang="en-US" sz="2400" dirty="0"/>
              <a:t>Open the GCP Add-on icon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778558" y="2336685"/>
            <a:ext cx="683288" cy="45471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76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A0D85D3-F90D-5749-BA7B-E7A7D6A91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862" y="1329102"/>
            <a:ext cx="6678921" cy="1555796"/>
          </a:xfrm>
          <a:prstGeom prst="rect">
            <a:avLst/>
          </a:prstGeom>
        </p:spPr>
      </p:pic>
      <p:sp>
        <p:nvSpPr>
          <p:cNvPr id="3" name="Title 2"/>
          <p:cNvSpPr>
            <a:spLocks noGrp="1"/>
          </p:cNvSpPr>
          <p:nvPr>
            <p:ph type="title"/>
          </p:nvPr>
        </p:nvSpPr>
        <p:spPr/>
        <p:txBody>
          <a:bodyPr/>
          <a:lstStyle/>
          <a:p>
            <a:r>
              <a:rPr lang="en-US" dirty="0"/>
              <a:t>Getting the Service account key string – Part 3</a:t>
            </a:r>
          </a:p>
        </p:txBody>
      </p:sp>
      <p:sp>
        <p:nvSpPr>
          <p:cNvPr id="4" name="Subtitle 3"/>
          <p:cNvSpPr>
            <a:spLocks noGrp="1"/>
          </p:cNvSpPr>
          <p:nvPr>
            <p:ph type="subTitle" idx="12"/>
          </p:nvPr>
        </p:nvSpPr>
        <p:spPr/>
        <p:txBody>
          <a:bodyPr/>
          <a:lstStyle/>
          <a:p>
            <a:r>
              <a:rPr lang="en-US" dirty="0"/>
              <a:t>Open the Service account JSON key file in a text editor. Select the entire contents of the file and copy, you will need to paste it in the next step</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342045" y="1830001"/>
            <a:ext cx="1285787" cy="738664"/>
          </a:xfrm>
          <a:prstGeom prst="rect">
            <a:avLst/>
          </a:prstGeom>
          <a:noFill/>
        </p:spPr>
        <p:txBody>
          <a:bodyPr wrap="square" lIns="0" tIns="0" rIns="0" bIns="0" rtlCol="0">
            <a:spAutoFit/>
          </a:bodyPr>
          <a:lstStyle/>
          <a:p>
            <a:r>
              <a:rPr lang="en-US" sz="2400" dirty="0"/>
              <a:t>Copy the entire file</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27832" y="2014667"/>
            <a:ext cx="904353" cy="18466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4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your Service account key – Part 4</a:t>
            </a:r>
          </a:p>
        </p:txBody>
      </p:sp>
      <p:sp>
        <p:nvSpPr>
          <p:cNvPr id="4" name="Subtitle 3"/>
          <p:cNvSpPr>
            <a:spLocks noGrp="1"/>
          </p:cNvSpPr>
          <p:nvPr>
            <p:ph type="subTitle" idx="12"/>
          </p:nvPr>
        </p:nvSpPr>
        <p:spPr/>
        <p:txBody>
          <a:bodyPr/>
          <a:lstStyle/>
          <a:p>
            <a:r>
              <a:rPr lang="en-US" dirty="0"/>
              <a:t>Open the Configuration tab in the Splunk Add-on for GCP</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342045" y="1830001"/>
            <a:ext cx="1285787"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106EDEE0-B355-154C-93D8-26A015994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863" y="1662547"/>
            <a:ext cx="6561574" cy="2136911"/>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27832" y="1830001"/>
            <a:ext cx="753627" cy="18466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72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9300</TotalTime>
  <Words>2683</Words>
  <Application>Microsoft Macintosh PowerPoint</Application>
  <PresentationFormat>On-screen Show (16:9)</PresentationFormat>
  <Paragraphs>286</Paragraphs>
  <Slides>66</Slides>
  <Notes>62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66</vt:i4>
      </vt:variant>
    </vt:vector>
  </HeadingPairs>
  <TitlesOfParts>
    <vt:vector size="72" baseType="lpstr">
      <vt:lpstr>.LucidaGrandeUI</vt:lpstr>
      <vt:lpstr>Arial</vt:lpstr>
      <vt:lpstr>Calibri</vt:lpstr>
      <vt:lpstr>Consolas</vt:lpstr>
      <vt:lpstr>Splunk2017</vt:lpstr>
      <vt:lpstr>newpinkSplunk</vt:lpstr>
      <vt:lpstr>Cooking with GCP and Splunk</vt:lpstr>
      <vt:lpstr>Setting up the Splunk Add-on for GCP</vt:lpstr>
      <vt:lpstr>Setting up the Splunk Add-on for GCP</vt:lpstr>
      <vt:lpstr>Adding the GCP service account to the Splunk Add-on for GCP</vt:lpstr>
      <vt:lpstr>Table of Contents: Adding the GCP service account </vt:lpstr>
      <vt:lpstr>Finding your Service account key – Part 1 </vt:lpstr>
      <vt:lpstr>Navigating to the Splunk Add-on for GCP  – Part 2</vt:lpstr>
      <vt:lpstr>Getting the Service account key string – Part 3</vt:lpstr>
      <vt:lpstr>Adding your Service account key – Part 4</vt:lpstr>
      <vt:lpstr>Adding your Service account key – Part 4</vt:lpstr>
      <vt:lpstr>Set up GCP Cloud Monitoring input</vt:lpstr>
      <vt:lpstr>Table of Contents: Set up a GCP Cloud Billing input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Confirming successful input creation and set up – Part 2</vt:lpstr>
      <vt:lpstr>Confirming successful data ingestion using Splunk search – Part 3 </vt:lpstr>
      <vt:lpstr>Confirming successful data ingestion using Splunk search – Part 3 </vt:lpstr>
      <vt:lpstr>Set up a generic GCP Cloud Pub/Sub input</vt:lpstr>
      <vt:lpstr>Table of Contents: Set up a generic GCP Cloud Pub/Sub input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a generic Cloud Pub/Sub input for the Splunk Add-on for GCP – Part 1 </vt:lpstr>
      <vt:lpstr>Confirming successful input creation and set up – Part 2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Confirming successful data ingestion using Splunk search – Part 4 </vt:lpstr>
      <vt:lpstr>Confirming successful data ingestion using Splunk search – Part 4 </vt:lpstr>
      <vt:lpstr>Set up a Stackdriver logging Cloud Pub/Sub input</vt:lpstr>
      <vt:lpstr>Table of Contents: Set up a Stackdriver logging Cloud Pub/Sub input </vt:lpstr>
      <vt:lpstr>Setting up a Stackdriver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Confirming successful input creation and set up – Part 2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Confirming successful data ingestion using Splunk search – Part 4 </vt:lpstr>
      <vt:lpstr>Confirming successful data ingestion using Splunk search – Part 4 </vt:lpstr>
      <vt:lpstr>Set up a GCP Cloud Billing input</vt:lpstr>
      <vt:lpstr>Table of Contents: Set up a GCP Cloud Billing input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Confirming successful input creation – Part 2 </vt:lpstr>
      <vt:lpstr>Confirming successful data ingestion using Splunk search – Part 3</vt:lpstr>
      <vt:lpstr>Summary: GCP Setup</vt:lpstr>
      <vt:lpstr>Module 2 Complete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Kam Amir</cp:lastModifiedBy>
  <cp:revision>254</cp:revision>
  <dcterms:created xsi:type="dcterms:W3CDTF">2016-06-30T14:45:34Z</dcterms:created>
  <dcterms:modified xsi:type="dcterms:W3CDTF">2020-03-13T17:18:34Z</dcterms:modified>
</cp:coreProperties>
</file>